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94" r:id="rId2"/>
    <p:sldId id="415" r:id="rId3"/>
    <p:sldId id="444" r:id="rId4"/>
    <p:sldId id="445" r:id="rId5"/>
    <p:sldId id="447" r:id="rId6"/>
    <p:sldId id="448" r:id="rId7"/>
    <p:sldId id="454" r:id="rId8"/>
    <p:sldId id="457" r:id="rId9"/>
    <p:sldId id="458" r:id="rId10"/>
    <p:sldId id="459" r:id="rId11"/>
    <p:sldId id="460" r:id="rId12"/>
    <p:sldId id="461" r:id="rId13"/>
    <p:sldId id="462" r:id="rId14"/>
    <p:sldId id="465" r:id="rId15"/>
    <p:sldId id="464" r:id="rId16"/>
    <p:sldId id="431" r:id="rId17"/>
  </p:sldIdLst>
  <p:sldSz cx="9144000" cy="6858000" type="screen4x3"/>
  <p:notesSz cx="9866313" cy="67357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12" autoAdjust="0"/>
    <p:restoredTop sz="90053" autoAdjust="0"/>
  </p:normalViewPr>
  <p:slideViewPr>
    <p:cSldViewPr>
      <p:cViewPr>
        <p:scale>
          <a:sx n="60" d="100"/>
          <a:sy n="60" d="100"/>
        </p:scale>
        <p:origin x="-1590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122"/>
        <p:guide pos="31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C3E4EF-BD10-42C8-A0CC-238FA34EE9B9}" type="doc">
      <dgm:prSet loTypeId="urn:microsoft.com/office/officeart/2005/8/layout/lProcess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A3AB46AA-F983-44EA-AFDD-C0907003F0A1}">
      <dgm:prSet phldrT="[Text]" custT="1"/>
      <dgm:spPr>
        <a:solidFill>
          <a:srgbClr val="640013"/>
        </a:solidFill>
      </dgm:spPr>
      <dgm:t>
        <a:bodyPr/>
        <a:lstStyle/>
        <a:p>
          <a:r>
            <a:rPr lang="en-US" sz="1600" b="1" u="sng" dirty="0" smtClean="0">
              <a:solidFill>
                <a:schemeClr val="bg1"/>
              </a:solidFill>
              <a:effectLst/>
              <a:latin typeface="Arial Black" pitchFamily="34" charset="0"/>
            </a:rPr>
            <a:t>HARDWARE &amp; SOFTWARE</a:t>
          </a:r>
          <a:endParaRPr lang="en-US" sz="1600" b="1" u="sng" dirty="0">
            <a:solidFill>
              <a:schemeClr val="bg1"/>
            </a:solidFill>
            <a:effectLst/>
            <a:latin typeface="Arial Black" pitchFamily="34" charset="0"/>
          </a:endParaRPr>
        </a:p>
      </dgm:t>
    </dgm:pt>
    <dgm:pt modelId="{956A2F9F-D263-4B4D-A23E-C82F3B74D142}" type="parTrans" cxnId="{E89C2160-6DE0-4084-8F43-3AC7775150B1}">
      <dgm:prSet/>
      <dgm:spPr/>
      <dgm:t>
        <a:bodyPr/>
        <a:lstStyle/>
        <a:p>
          <a:endParaRPr lang="en-US" sz="1600"/>
        </a:p>
      </dgm:t>
    </dgm:pt>
    <dgm:pt modelId="{BEC7C9B1-FED3-4293-B5E4-729291F113FC}" type="sibTrans" cxnId="{E89C2160-6DE0-4084-8F43-3AC7775150B1}">
      <dgm:prSet/>
      <dgm:spPr/>
      <dgm:t>
        <a:bodyPr/>
        <a:lstStyle/>
        <a:p>
          <a:endParaRPr lang="en-US" sz="1600"/>
        </a:p>
      </dgm:t>
    </dgm:pt>
    <dgm:pt modelId="{BD3878F4-111A-47AD-8A30-6A166B93EF36}">
      <dgm:prSet phldrT="[Text]" custT="1"/>
      <dgm:spPr>
        <a:solidFill>
          <a:srgbClr val="002060"/>
        </a:solidFill>
      </dgm:spPr>
      <dgm:t>
        <a:bodyPr/>
        <a:lstStyle/>
        <a:p>
          <a:r>
            <a:rPr lang="en-US" sz="1600" b="1" u="sng" dirty="0" smtClean="0">
              <a:solidFill>
                <a:schemeClr val="bg1"/>
              </a:solidFill>
              <a:latin typeface="Arial Black" pitchFamily="34" charset="0"/>
            </a:rPr>
            <a:t>END-USER SUPPORT</a:t>
          </a:r>
          <a:endParaRPr lang="en-US" sz="1600" b="1" u="sng" dirty="0">
            <a:solidFill>
              <a:schemeClr val="bg1"/>
            </a:solidFill>
            <a:latin typeface="Arial Black" pitchFamily="34" charset="0"/>
          </a:endParaRPr>
        </a:p>
      </dgm:t>
    </dgm:pt>
    <dgm:pt modelId="{EEE0E55D-1103-437F-AAA7-5D52F046C0BA}" type="parTrans" cxnId="{DB02DCC0-689C-4BB4-8926-EF33C727FD0E}">
      <dgm:prSet/>
      <dgm:spPr/>
      <dgm:t>
        <a:bodyPr/>
        <a:lstStyle/>
        <a:p>
          <a:endParaRPr lang="en-US" sz="1600"/>
        </a:p>
      </dgm:t>
    </dgm:pt>
    <dgm:pt modelId="{5738BDDD-0E38-4E04-BB9B-FA7283007342}" type="sibTrans" cxnId="{DB02DCC0-689C-4BB4-8926-EF33C727FD0E}">
      <dgm:prSet/>
      <dgm:spPr/>
      <dgm:t>
        <a:bodyPr/>
        <a:lstStyle/>
        <a:p>
          <a:endParaRPr lang="en-US" sz="1600"/>
        </a:p>
      </dgm:t>
    </dgm:pt>
    <dgm:pt modelId="{E6C75F2E-17CD-4143-BDE4-3C7876D9D9F5}">
      <dgm:prSet phldrT="[Text]" custT="1"/>
      <dgm:spPr>
        <a:solidFill>
          <a:schemeClr val="bg2">
            <a:lumMod val="90000"/>
          </a:schemeClr>
        </a:solidFill>
      </dgm:spPr>
      <dgm:t>
        <a:bodyPr/>
        <a:lstStyle/>
        <a:p>
          <a:pPr algn="l"/>
          <a:r>
            <a:rPr lang="en-US" sz="1600" b="1" dirty="0" smtClean="0">
              <a:solidFill>
                <a:schemeClr val="tx1"/>
              </a:solidFill>
            </a:rPr>
            <a:t>1)  End User Support</a:t>
          </a:r>
          <a:endParaRPr lang="en-GB" sz="1600" b="1" dirty="0" smtClean="0">
            <a:solidFill>
              <a:schemeClr val="tx1"/>
            </a:solidFill>
          </a:endParaRPr>
        </a:p>
        <a:p>
          <a:pPr algn="l"/>
          <a:r>
            <a:rPr lang="en-US" sz="1600" b="1" dirty="0" smtClean="0">
              <a:solidFill>
                <a:schemeClr val="tx1"/>
              </a:solidFill>
            </a:rPr>
            <a:t>2) ICT Training &amp; Support</a:t>
          </a:r>
          <a:endParaRPr lang="en-GB" sz="1600" b="1" dirty="0" smtClean="0">
            <a:solidFill>
              <a:schemeClr val="tx1"/>
            </a:solidFill>
          </a:endParaRPr>
        </a:p>
        <a:p>
          <a:pPr algn="l"/>
          <a:r>
            <a:rPr lang="en-US" sz="1600" b="1" dirty="0" smtClean="0">
              <a:solidFill>
                <a:schemeClr val="tx1"/>
              </a:solidFill>
            </a:rPr>
            <a:t>3) E-Mail Services</a:t>
          </a:r>
          <a:endParaRPr lang="en-GB" sz="1600" b="1" dirty="0" smtClean="0">
            <a:solidFill>
              <a:schemeClr val="tx1"/>
            </a:solidFill>
          </a:endParaRPr>
        </a:p>
        <a:p>
          <a:pPr algn="l"/>
          <a:r>
            <a:rPr lang="en-US" sz="1600" b="1" dirty="0" smtClean="0">
              <a:solidFill>
                <a:schemeClr val="tx1"/>
              </a:solidFill>
            </a:rPr>
            <a:t>4) Internet &amp; Web services </a:t>
          </a:r>
        </a:p>
        <a:p>
          <a:pPr algn="l"/>
          <a:r>
            <a:rPr lang="en-US" sz="1600" b="1" dirty="0" smtClean="0">
              <a:solidFill>
                <a:schemeClr val="tx1"/>
              </a:solidFill>
            </a:rPr>
            <a:t>5} E-Learning &amp; Resources</a:t>
          </a:r>
          <a:endParaRPr lang="en-GB" sz="1600" b="1" dirty="0" smtClean="0">
            <a:solidFill>
              <a:schemeClr val="tx1"/>
            </a:solidFill>
          </a:endParaRPr>
        </a:p>
        <a:p>
          <a:pPr algn="l"/>
          <a:r>
            <a:rPr lang="en-US" sz="1600" b="1" dirty="0" smtClean="0">
              <a:solidFill>
                <a:schemeClr val="tx1"/>
              </a:solidFill>
            </a:rPr>
            <a:t>5) Printing &amp; Scanning</a:t>
          </a:r>
        </a:p>
        <a:p>
          <a:pPr algn="l"/>
          <a:r>
            <a:rPr lang="en-US" sz="1600" b="1" dirty="0" smtClean="0">
              <a:solidFill>
                <a:schemeClr val="tx1"/>
              </a:solidFill>
            </a:rPr>
            <a:t>6) Desktop Publishing</a:t>
          </a:r>
        </a:p>
        <a:p>
          <a:pPr algn="l"/>
          <a:r>
            <a:rPr lang="en-US" sz="1600" b="1" dirty="0" smtClean="0">
              <a:solidFill>
                <a:schemeClr val="tx1"/>
              </a:solidFill>
            </a:rPr>
            <a:t>7} Partnerships </a:t>
          </a:r>
        </a:p>
      </dgm:t>
    </dgm:pt>
    <dgm:pt modelId="{190FE017-7FD4-4372-9B60-12B9B3D63E75}" type="parTrans" cxnId="{55092343-0C1A-4B74-AB01-3312B9A9E028}">
      <dgm:prSet/>
      <dgm:spPr/>
      <dgm:t>
        <a:bodyPr/>
        <a:lstStyle/>
        <a:p>
          <a:endParaRPr lang="en-US" sz="1600"/>
        </a:p>
      </dgm:t>
    </dgm:pt>
    <dgm:pt modelId="{4A61B72B-6E85-430D-B3C6-546C9C37BD44}" type="sibTrans" cxnId="{55092343-0C1A-4B74-AB01-3312B9A9E028}">
      <dgm:prSet/>
      <dgm:spPr/>
      <dgm:t>
        <a:bodyPr/>
        <a:lstStyle/>
        <a:p>
          <a:endParaRPr lang="en-US" sz="1600"/>
        </a:p>
      </dgm:t>
    </dgm:pt>
    <dgm:pt modelId="{D2B1C040-C807-4C6F-99A4-79907E7F2D67}">
      <dgm:prSet phldrT="[Text]" custT="1"/>
      <dgm:spPr>
        <a:solidFill>
          <a:srgbClr val="007635"/>
        </a:solidFill>
      </dgm:spPr>
      <dgm:t>
        <a:bodyPr/>
        <a:lstStyle/>
        <a:p>
          <a:r>
            <a:rPr lang="en-US" sz="1600" b="1" u="sng" dirty="0" smtClean="0">
              <a:solidFill>
                <a:schemeClr val="bg1"/>
              </a:solidFill>
              <a:effectLst/>
              <a:latin typeface="Arial Black" pitchFamily="34" charset="0"/>
            </a:rPr>
            <a:t>INFORMATION MANAGEMENT</a:t>
          </a:r>
          <a:endParaRPr lang="en-US" sz="1600" b="1" u="sng" dirty="0">
            <a:solidFill>
              <a:schemeClr val="bg1"/>
            </a:solidFill>
            <a:latin typeface="Arial Black" pitchFamily="34" charset="0"/>
          </a:endParaRPr>
        </a:p>
      </dgm:t>
    </dgm:pt>
    <dgm:pt modelId="{FD398DA4-931F-4987-887A-76AB538794D6}" type="parTrans" cxnId="{CDE09EDA-F623-4CB8-89C2-B2FF0314AAD7}">
      <dgm:prSet/>
      <dgm:spPr/>
      <dgm:t>
        <a:bodyPr/>
        <a:lstStyle/>
        <a:p>
          <a:endParaRPr lang="en-US" sz="1600"/>
        </a:p>
      </dgm:t>
    </dgm:pt>
    <dgm:pt modelId="{80CF3F07-28EA-47A3-B169-0534204BDDF0}" type="sibTrans" cxnId="{CDE09EDA-F623-4CB8-89C2-B2FF0314AAD7}">
      <dgm:prSet/>
      <dgm:spPr/>
      <dgm:t>
        <a:bodyPr/>
        <a:lstStyle/>
        <a:p>
          <a:endParaRPr lang="en-US" sz="1600"/>
        </a:p>
      </dgm:t>
    </dgm:pt>
    <dgm:pt modelId="{CBCF9564-2BB6-4ABB-9753-BCB085BA4A38}">
      <dgm:prSet phldrT="[Text]" custT="1"/>
      <dgm:spPr>
        <a:solidFill>
          <a:srgbClr val="92D050"/>
        </a:solidFill>
      </dgm:spPr>
      <dgm:t>
        <a:bodyPr/>
        <a:lstStyle/>
        <a:p>
          <a:pPr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dirty="0" smtClean="0">
            <a:solidFill>
              <a:schemeClr val="tx1"/>
            </a:solidFill>
          </a:endParaRPr>
        </a:p>
        <a:p>
          <a:pPr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dirty="0" smtClean="0">
              <a:solidFill>
                <a:schemeClr val="tx1"/>
              </a:solidFill>
            </a:rPr>
            <a:t>1) Centralization</a:t>
          </a:r>
        </a:p>
        <a:p>
          <a:pPr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dirty="0" smtClean="0">
              <a:solidFill>
                <a:schemeClr val="tx1"/>
              </a:solidFill>
            </a:rPr>
            <a:t>2) HR Records Management </a:t>
          </a:r>
        </a:p>
        <a:p>
          <a:pPr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dirty="0" smtClean="0">
              <a:solidFill>
                <a:schemeClr val="tx1"/>
              </a:solidFill>
            </a:rPr>
            <a:t>3) Student Records Mgt.</a:t>
          </a:r>
        </a:p>
        <a:p>
          <a:pPr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dirty="0" smtClean="0">
              <a:solidFill>
                <a:schemeClr val="tx1"/>
              </a:solidFill>
            </a:rPr>
            <a:t>4) Financial Mgt. System</a:t>
          </a:r>
        </a:p>
        <a:p>
          <a:pPr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dirty="0" smtClean="0">
              <a:solidFill>
                <a:schemeClr val="tx1"/>
              </a:solidFill>
            </a:rPr>
            <a:t>5) WEB Portal Services</a:t>
          </a:r>
        </a:p>
        <a:p>
          <a:pPr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dirty="0" smtClean="0">
              <a:solidFill>
                <a:schemeClr val="tx1"/>
              </a:solidFill>
            </a:rPr>
            <a:t>6)  Data Archive &amp; Knowledge Management</a:t>
          </a:r>
          <a:endParaRPr lang="en-US" sz="1800" b="1" dirty="0">
            <a:solidFill>
              <a:schemeClr val="tx1"/>
            </a:solidFill>
          </a:endParaRPr>
        </a:p>
      </dgm:t>
    </dgm:pt>
    <dgm:pt modelId="{8B3F681D-62A4-4D48-BF9B-E5732EC343AA}" type="parTrans" cxnId="{5224BDE1-577C-4B96-A6AB-931D218ADA9D}">
      <dgm:prSet/>
      <dgm:spPr/>
      <dgm:t>
        <a:bodyPr/>
        <a:lstStyle/>
        <a:p>
          <a:endParaRPr lang="en-US" sz="1600"/>
        </a:p>
      </dgm:t>
    </dgm:pt>
    <dgm:pt modelId="{1F3FCBAE-5ACF-4D9F-BCC8-E05A99D3D5C7}" type="sibTrans" cxnId="{5224BDE1-577C-4B96-A6AB-931D218ADA9D}">
      <dgm:prSet/>
      <dgm:spPr/>
      <dgm:t>
        <a:bodyPr/>
        <a:lstStyle/>
        <a:p>
          <a:endParaRPr lang="en-US" sz="1600"/>
        </a:p>
      </dgm:t>
    </dgm:pt>
    <dgm:pt modelId="{591EDEE7-EDEB-45CC-9979-FC5146824C47}">
      <dgm:prSet phldrT="[Text]" custT="1"/>
      <dgm:spPr>
        <a:solidFill>
          <a:srgbClr val="FFC000"/>
        </a:solidFill>
      </dgm:spPr>
      <dgm:t>
        <a:bodyPr/>
        <a:lstStyle/>
        <a:p>
          <a:pPr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dirty="0" smtClean="0">
              <a:solidFill>
                <a:schemeClr val="tx1"/>
              </a:solidFill>
            </a:rPr>
            <a:t>1) Computer Repairs</a:t>
          </a:r>
          <a:endParaRPr lang="en-GB" sz="1600" b="1" dirty="0" smtClean="0">
            <a:solidFill>
              <a:schemeClr val="tx1"/>
            </a:solidFill>
          </a:endParaRPr>
        </a:p>
        <a:p>
          <a:pPr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dirty="0" smtClean="0">
              <a:solidFill>
                <a:schemeClr val="tx1"/>
              </a:solidFill>
            </a:rPr>
            <a:t>2) Laptop Repairs</a:t>
          </a:r>
          <a:endParaRPr lang="en-GB" sz="1600" b="1" dirty="0" smtClean="0">
            <a:solidFill>
              <a:schemeClr val="tx1"/>
            </a:solidFill>
          </a:endParaRPr>
        </a:p>
        <a:p>
          <a:pPr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dirty="0" smtClean="0">
              <a:solidFill>
                <a:schemeClr val="tx1"/>
              </a:solidFill>
            </a:rPr>
            <a:t>3) Network Configuration</a:t>
          </a:r>
          <a:endParaRPr lang="en-GB" sz="1600" b="1" dirty="0" smtClean="0">
            <a:solidFill>
              <a:schemeClr val="tx1"/>
            </a:solidFill>
          </a:endParaRPr>
        </a:p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b="1" dirty="0" smtClean="0">
              <a:solidFill>
                <a:schemeClr val="tx1"/>
              </a:solidFill>
            </a:rPr>
            <a:t>5) </a:t>
          </a:r>
          <a:r>
            <a:rPr lang="en-US" sz="1600" b="1" dirty="0" err="1" smtClean="0">
              <a:solidFill>
                <a:schemeClr val="tx1"/>
              </a:solidFill>
            </a:rPr>
            <a:t>WiFi</a:t>
          </a:r>
          <a:r>
            <a:rPr lang="en-US" sz="1600" b="1" dirty="0" smtClean="0">
              <a:solidFill>
                <a:schemeClr val="tx1"/>
              </a:solidFill>
            </a:rPr>
            <a:t> Connectivity</a:t>
          </a:r>
        </a:p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b="1" dirty="0" smtClean="0">
              <a:solidFill>
                <a:schemeClr val="tx1"/>
              </a:solidFill>
            </a:rPr>
            <a:t>4) Software Installation</a:t>
          </a:r>
          <a:endParaRPr lang="en-GB" sz="1600" b="1" dirty="0" smtClean="0">
            <a:solidFill>
              <a:schemeClr val="tx1"/>
            </a:solidFill>
          </a:endParaRPr>
        </a:p>
        <a:p>
          <a:pPr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dirty="0">
            <a:solidFill>
              <a:schemeClr val="tx1"/>
            </a:solidFill>
          </a:endParaRPr>
        </a:p>
      </dgm:t>
    </dgm:pt>
    <dgm:pt modelId="{0FD0CA4F-E500-4EC0-9930-A5B76E7E1FC9}" type="sibTrans" cxnId="{B8BFB29B-6AB9-45B4-927A-8D17B8F59C11}">
      <dgm:prSet/>
      <dgm:spPr/>
      <dgm:t>
        <a:bodyPr/>
        <a:lstStyle/>
        <a:p>
          <a:endParaRPr lang="en-US" sz="1600"/>
        </a:p>
      </dgm:t>
    </dgm:pt>
    <dgm:pt modelId="{3878AC5F-732B-4117-8FFD-59C6EAFA5ED0}" type="parTrans" cxnId="{B8BFB29B-6AB9-45B4-927A-8D17B8F59C11}">
      <dgm:prSet/>
      <dgm:spPr/>
      <dgm:t>
        <a:bodyPr/>
        <a:lstStyle/>
        <a:p>
          <a:endParaRPr lang="en-US" sz="1600"/>
        </a:p>
      </dgm:t>
    </dgm:pt>
    <dgm:pt modelId="{4C6065BD-9A4F-4561-AE9D-1ED491409D7B}" type="pres">
      <dgm:prSet presAssocID="{FDC3E4EF-BD10-42C8-A0CC-238FA34EE9B9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525D555-B30D-4978-BEDD-A2F4B7D3E7E4}" type="pres">
      <dgm:prSet presAssocID="{A3AB46AA-F983-44EA-AFDD-C0907003F0A1}" presName="compNode" presStyleCnt="0"/>
      <dgm:spPr/>
      <dgm:t>
        <a:bodyPr/>
        <a:lstStyle/>
        <a:p>
          <a:endParaRPr lang="en-US"/>
        </a:p>
      </dgm:t>
    </dgm:pt>
    <dgm:pt modelId="{C3DCE8D3-92CD-40CF-B00A-1462845BD2BF}" type="pres">
      <dgm:prSet presAssocID="{A3AB46AA-F983-44EA-AFDD-C0907003F0A1}" presName="aNode" presStyleLbl="bgShp" presStyleIdx="0" presStyleCnt="3" custLinFactNeighborX="218" custLinFactNeighborY="-1658"/>
      <dgm:spPr/>
      <dgm:t>
        <a:bodyPr/>
        <a:lstStyle/>
        <a:p>
          <a:endParaRPr lang="en-US"/>
        </a:p>
      </dgm:t>
    </dgm:pt>
    <dgm:pt modelId="{BE24E32B-D0DA-4F42-B248-36ED294D859D}" type="pres">
      <dgm:prSet presAssocID="{A3AB46AA-F983-44EA-AFDD-C0907003F0A1}" presName="textNode" presStyleLbl="bgShp" presStyleIdx="0" presStyleCnt="3"/>
      <dgm:spPr/>
      <dgm:t>
        <a:bodyPr/>
        <a:lstStyle/>
        <a:p>
          <a:endParaRPr lang="en-US"/>
        </a:p>
      </dgm:t>
    </dgm:pt>
    <dgm:pt modelId="{AAB7C54A-BDD4-43EB-84C1-A5A7BE87E67F}" type="pres">
      <dgm:prSet presAssocID="{A3AB46AA-F983-44EA-AFDD-C0907003F0A1}" presName="compChildNode" presStyleCnt="0"/>
      <dgm:spPr/>
      <dgm:t>
        <a:bodyPr/>
        <a:lstStyle/>
        <a:p>
          <a:endParaRPr lang="en-US"/>
        </a:p>
      </dgm:t>
    </dgm:pt>
    <dgm:pt modelId="{26372486-4B37-4426-ABA9-F2B270D983E5}" type="pres">
      <dgm:prSet presAssocID="{A3AB46AA-F983-44EA-AFDD-C0907003F0A1}" presName="theInnerList" presStyleCnt="0"/>
      <dgm:spPr/>
      <dgm:t>
        <a:bodyPr/>
        <a:lstStyle/>
        <a:p>
          <a:endParaRPr lang="en-US"/>
        </a:p>
      </dgm:t>
    </dgm:pt>
    <dgm:pt modelId="{3A69F7C1-C92E-4372-93EB-E21D2E5041C0}" type="pres">
      <dgm:prSet presAssocID="{591EDEE7-EDEB-45CC-9979-FC5146824C47}" presName="childNode" presStyleLbl="node1" presStyleIdx="0" presStyleCnt="3" custScaleX="115453" custLinFactNeighborX="-12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20E242-DDDF-4CB5-AEB1-E70F34F8F274}" type="pres">
      <dgm:prSet presAssocID="{A3AB46AA-F983-44EA-AFDD-C0907003F0A1}" presName="aSpace" presStyleCnt="0"/>
      <dgm:spPr/>
      <dgm:t>
        <a:bodyPr/>
        <a:lstStyle/>
        <a:p>
          <a:endParaRPr lang="en-US"/>
        </a:p>
      </dgm:t>
    </dgm:pt>
    <dgm:pt modelId="{A64DB9E7-3267-4968-80D5-49077BB47CE0}" type="pres">
      <dgm:prSet presAssocID="{BD3878F4-111A-47AD-8A30-6A166B93EF36}" presName="compNode" presStyleCnt="0"/>
      <dgm:spPr/>
      <dgm:t>
        <a:bodyPr/>
        <a:lstStyle/>
        <a:p>
          <a:endParaRPr lang="en-US"/>
        </a:p>
      </dgm:t>
    </dgm:pt>
    <dgm:pt modelId="{7610F8DC-06E7-4BCB-953A-3C3A87966911}" type="pres">
      <dgm:prSet presAssocID="{BD3878F4-111A-47AD-8A30-6A166B93EF36}" presName="aNode" presStyleLbl="bgShp" presStyleIdx="1" presStyleCnt="3" custScaleX="94034" custLinFactNeighborX="-707"/>
      <dgm:spPr/>
      <dgm:t>
        <a:bodyPr/>
        <a:lstStyle/>
        <a:p>
          <a:endParaRPr lang="en-US"/>
        </a:p>
      </dgm:t>
    </dgm:pt>
    <dgm:pt modelId="{2F6C055A-F04B-4C4A-AFE3-898281CBED79}" type="pres">
      <dgm:prSet presAssocID="{BD3878F4-111A-47AD-8A30-6A166B93EF36}" presName="textNode" presStyleLbl="bgShp" presStyleIdx="1" presStyleCnt="3"/>
      <dgm:spPr/>
      <dgm:t>
        <a:bodyPr/>
        <a:lstStyle/>
        <a:p>
          <a:endParaRPr lang="en-US"/>
        </a:p>
      </dgm:t>
    </dgm:pt>
    <dgm:pt modelId="{F0671B63-8A43-4B69-B57D-72E7445BEC5A}" type="pres">
      <dgm:prSet presAssocID="{BD3878F4-111A-47AD-8A30-6A166B93EF36}" presName="compChildNode" presStyleCnt="0"/>
      <dgm:spPr/>
      <dgm:t>
        <a:bodyPr/>
        <a:lstStyle/>
        <a:p>
          <a:endParaRPr lang="en-US"/>
        </a:p>
      </dgm:t>
    </dgm:pt>
    <dgm:pt modelId="{62C78068-7697-4AED-8A2D-2D987E2A3966}" type="pres">
      <dgm:prSet presAssocID="{BD3878F4-111A-47AD-8A30-6A166B93EF36}" presName="theInnerList" presStyleCnt="0"/>
      <dgm:spPr/>
      <dgm:t>
        <a:bodyPr/>
        <a:lstStyle/>
        <a:p>
          <a:endParaRPr lang="en-US"/>
        </a:p>
      </dgm:t>
    </dgm:pt>
    <dgm:pt modelId="{3268EEF6-1F4C-4444-A5D2-B36013BB813B}" type="pres">
      <dgm:prSet presAssocID="{E6C75F2E-17CD-4143-BDE4-3C7876D9D9F5}" presName="childNode" presStyleLbl="node1" presStyleIdx="1" presStyleCnt="3" custScaleX="1135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4EF159-AC53-4A85-8D2B-3ADF49FF59A5}" type="pres">
      <dgm:prSet presAssocID="{BD3878F4-111A-47AD-8A30-6A166B93EF36}" presName="aSpace" presStyleCnt="0"/>
      <dgm:spPr/>
    </dgm:pt>
    <dgm:pt modelId="{98FA2846-1803-4BE5-A9A1-6DD046A3B91E}" type="pres">
      <dgm:prSet presAssocID="{D2B1C040-C807-4C6F-99A4-79907E7F2D67}" presName="compNode" presStyleCnt="0"/>
      <dgm:spPr/>
    </dgm:pt>
    <dgm:pt modelId="{D24A65BF-2140-4285-AEBC-96013107EBE2}" type="pres">
      <dgm:prSet presAssocID="{D2B1C040-C807-4C6F-99A4-79907E7F2D67}" presName="aNode" presStyleLbl="bgShp" presStyleIdx="2" presStyleCnt="3"/>
      <dgm:spPr/>
      <dgm:t>
        <a:bodyPr/>
        <a:lstStyle/>
        <a:p>
          <a:endParaRPr lang="en-US"/>
        </a:p>
      </dgm:t>
    </dgm:pt>
    <dgm:pt modelId="{5640F80B-83FB-4901-9DEA-1A39B70054C9}" type="pres">
      <dgm:prSet presAssocID="{D2B1C040-C807-4C6F-99A4-79907E7F2D67}" presName="textNode" presStyleLbl="bgShp" presStyleIdx="2" presStyleCnt="3"/>
      <dgm:spPr/>
      <dgm:t>
        <a:bodyPr/>
        <a:lstStyle/>
        <a:p>
          <a:endParaRPr lang="en-US"/>
        </a:p>
      </dgm:t>
    </dgm:pt>
    <dgm:pt modelId="{8088B534-721B-437D-AE12-91F998B6E45B}" type="pres">
      <dgm:prSet presAssocID="{D2B1C040-C807-4C6F-99A4-79907E7F2D67}" presName="compChildNode" presStyleCnt="0"/>
      <dgm:spPr/>
    </dgm:pt>
    <dgm:pt modelId="{532FDE01-480D-431A-998D-4B580B92AF0A}" type="pres">
      <dgm:prSet presAssocID="{D2B1C040-C807-4C6F-99A4-79907E7F2D67}" presName="theInnerList" presStyleCnt="0"/>
      <dgm:spPr/>
    </dgm:pt>
    <dgm:pt modelId="{FF249937-4993-4CD3-9CCF-5331E245D06E}" type="pres">
      <dgm:prSet presAssocID="{CBCF9564-2BB6-4ABB-9753-BCB085BA4A38}" presName="childNode" presStyleLbl="node1" presStyleIdx="2" presStyleCnt="3" custScaleX="1208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BC5C396-EB62-4BD5-84EE-81652516C98F}" type="presOf" srcId="{591EDEE7-EDEB-45CC-9979-FC5146824C47}" destId="{3A69F7C1-C92E-4372-93EB-E21D2E5041C0}" srcOrd="0" destOrd="0" presId="urn:microsoft.com/office/officeart/2005/8/layout/lProcess2"/>
    <dgm:cxn modelId="{DB02DCC0-689C-4BB4-8926-EF33C727FD0E}" srcId="{FDC3E4EF-BD10-42C8-A0CC-238FA34EE9B9}" destId="{BD3878F4-111A-47AD-8A30-6A166B93EF36}" srcOrd="1" destOrd="0" parTransId="{EEE0E55D-1103-437F-AAA7-5D52F046C0BA}" sibTransId="{5738BDDD-0E38-4E04-BB9B-FA7283007342}"/>
    <dgm:cxn modelId="{9C46FB51-6D4F-4419-ADF3-97843E11CC10}" type="presOf" srcId="{BD3878F4-111A-47AD-8A30-6A166B93EF36}" destId="{7610F8DC-06E7-4BCB-953A-3C3A87966911}" srcOrd="0" destOrd="0" presId="urn:microsoft.com/office/officeart/2005/8/layout/lProcess2"/>
    <dgm:cxn modelId="{E2D298F4-BBEE-488D-8712-18D7C2CDE1CE}" type="presOf" srcId="{FDC3E4EF-BD10-42C8-A0CC-238FA34EE9B9}" destId="{4C6065BD-9A4F-4561-AE9D-1ED491409D7B}" srcOrd="0" destOrd="0" presId="urn:microsoft.com/office/officeart/2005/8/layout/lProcess2"/>
    <dgm:cxn modelId="{FEA92B9E-2CF0-41F8-9336-1289E8CE6A8D}" type="presOf" srcId="{D2B1C040-C807-4C6F-99A4-79907E7F2D67}" destId="{5640F80B-83FB-4901-9DEA-1A39B70054C9}" srcOrd="1" destOrd="0" presId="urn:microsoft.com/office/officeart/2005/8/layout/lProcess2"/>
    <dgm:cxn modelId="{5224BDE1-577C-4B96-A6AB-931D218ADA9D}" srcId="{D2B1C040-C807-4C6F-99A4-79907E7F2D67}" destId="{CBCF9564-2BB6-4ABB-9753-BCB085BA4A38}" srcOrd="0" destOrd="0" parTransId="{8B3F681D-62A4-4D48-BF9B-E5732EC343AA}" sibTransId="{1F3FCBAE-5ACF-4D9F-BCC8-E05A99D3D5C7}"/>
    <dgm:cxn modelId="{9C1FA602-FF9F-4E6A-A615-B60587CFD4CC}" type="presOf" srcId="{A3AB46AA-F983-44EA-AFDD-C0907003F0A1}" destId="{C3DCE8D3-92CD-40CF-B00A-1462845BD2BF}" srcOrd="0" destOrd="0" presId="urn:microsoft.com/office/officeart/2005/8/layout/lProcess2"/>
    <dgm:cxn modelId="{E89C2160-6DE0-4084-8F43-3AC7775150B1}" srcId="{FDC3E4EF-BD10-42C8-A0CC-238FA34EE9B9}" destId="{A3AB46AA-F983-44EA-AFDD-C0907003F0A1}" srcOrd="0" destOrd="0" parTransId="{956A2F9F-D263-4B4D-A23E-C82F3B74D142}" sibTransId="{BEC7C9B1-FED3-4293-B5E4-729291F113FC}"/>
    <dgm:cxn modelId="{A65A958B-DF5F-4241-B9D7-4FC05443E071}" type="presOf" srcId="{A3AB46AA-F983-44EA-AFDD-C0907003F0A1}" destId="{BE24E32B-D0DA-4F42-B248-36ED294D859D}" srcOrd="1" destOrd="0" presId="urn:microsoft.com/office/officeart/2005/8/layout/lProcess2"/>
    <dgm:cxn modelId="{BF439C9C-75C9-411E-89C7-B5A861D1E7BB}" type="presOf" srcId="{E6C75F2E-17CD-4143-BDE4-3C7876D9D9F5}" destId="{3268EEF6-1F4C-4444-A5D2-B36013BB813B}" srcOrd="0" destOrd="0" presId="urn:microsoft.com/office/officeart/2005/8/layout/lProcess2"/>
    <dgm:cxn modelId="{B8BFB29B-6AB9-45B4-927A-8D17B8F59C11}" srcId="{A3AB46AA-F983-44EA-AFDD-C0907003F0A1}" destId="{591EDEE7-EDEB-45CC-9979-FC5146824C47}" srcOrd="0" destOrd="0" parTransId="{3878AC5F-732B-4117-8FFD-59C6EAFA5ED0}" sibTransId="{0FD0CA4F-E500-4EC0-9930-A5B76E7E1FC9}"/>
    <dgm:cxn modelId="{4E843B9A-7127-4752-A147-4097B564B831}" type="presOf" srcId="{D2B1C040-C807-4C6F-99A4-79907E7F2D67}" destId="{D24A65BF-2140-4285-AEBC-96013107EBE2}" srcOrd="0" destOrd="0" presId="urn:microsoft.com/office/officeart/2005/8/layout/lProcess2"/>
    <dgm:cxn modelId="{2C6D0290-C2DA-41BB-BB27-097A5FC0F42A}" type="presOf" srcId="{BD3878F4-111A-47AD-8A30-6A166B93EF36}" destId="{2F6C055A-F04B-4C4A-AFE3-898281CBED79}" srcOrd="1" destOrd="0" presId="urn:microsoft.com/office/officeart/2005/8/layout/lProcess2"/>
    <dgm:cxn modelId="{53644D92-321F-48FE-9D5B-B1C5E5E36B34}" type="presOf" srcId="{CBCF9564-2BB6-4ABB-9753-BCB085BA4A38}" destId="{FF249937-4993-4CD3-9CCF-5331E245D06E}" srcOrd="0" destOrd="0" presId="urn:microsoft.com/office/officeart/2005/8/layout/lProcess2"/>
    <dgm:cxn modelId="{CDE09EDA-F623-4CB8-89C2-B2FF0314AAD7}" srcId="{FDC3E4EF-BD10-42C8-A0CC-238FA34EE9B9}" destId="{D2B1C040-C807-4C6F-99A4-79907E7F2D67}" srcOrd="2" destOrd="0" parTransId="{FD398DA4-931F-4987-887A-76AB538794D6}" sibTransId="{80CF3F07-28EA-47A3-B169-0534204BDDF0}"/>
    <dgm:cxn modelId="{55092343-0C1A-4B74-AB01-3312B9A9E028}" srcId="{BD3878F4-111A-47AD-8A30-6A166B93EF36}" destId="{E6C75F2E-17CD-4143-BDE4-3C7876D9D9F5}" srcOrd="0" destOrd="0" parTransId="{190FE017-7FD4-4372-9B60-12B9B3D63E75}" sibTransId="{4A61B72B-6E85-430D-B3C6-546C9C37BD44}"/>
    <dgm:cxn modelId="{46FA58EE-6C63-4BFE-AA90-79411C43E31F}" type="presParOf" srcId="{4C6065BD-9A4F-4561-AE9D-1ED491409D7B}" destId="{0525D555-B30D-4978-BEDD-A2F4B7D3E7E4}" srcOrd="0" destOrd="0" presId="urn:microsoft.com/office/officeart/2005/8/layout/lProcess2"/>
    <dgm:cxn modelId="{70629E3D-7D2F-4D38-9060-CD768010B465}" type="presParOf" srcId="{0525D555-B30D-4978-BEDD-A2F4B7D3E7E4}" destId="{C3DCE8D3-92CD-40CF-B00A-1462845BD2BF}" srcOrd="0" destOrd="0" presId="urn:microsoft.com/office/officeart/2005/8/layout/lProcess2"/>
    <dgm:cxn modelId="{19807972-E7EB-452A-A333-53737411DFAC}" type="presParOf" srcId="{0525D555-B30D-4978-BEDD-A2F4B7D3E7E4}" destId="{BE24E32B-D0DA-4F42-B248-36ED294D859D}" srcOrd="1" destOrd="0" presId="urn:microsoft.com/office/officeart/2005/8/layout/lProcess2"/>
    <dgm:cxn modelId="{FDBD7205-DCD0-4A89-BC8F-733F40FF3A6D}" type="presParOf" srcId="{0525D555-B30D-4978-BEDD-A2F4B7D3E7E4}" destId="{AAB7C54A-BDD4-43EB-84C1-A5A7BE87E67F}" srcOrd="2" destOrd="0" presId="urn:microsoft.com/office/officeart/2005/8/layout/lProcess2"/>
    <dgm:cxn modelId="{E0969F57-F4D3-47FA-BF95-0BDF7108B356}" type="presParOf" srcId="{AAB7C54A-BDD4-43EB-84C1-A5A7BE87E67F}" destId="{26372486-4B37-4426-ABA9-F2B270D983E5}" srcOrd="0" destOrd="0" presId="urn:microsoft.com/office/officeart/2005/8/layout/lProcess2"/>
    <dgm:cxn modelId="{B481012F-29AA-4580-8C51-5B4AD83F7719}" type="presParOf" srcId="{26372486-4B37-4426-ABA9-F2B270D983E5}" destId="{3A69F7C1-C92E-4372-93EB-E21D2E5041C0}" srcOrd="0" destOrd="0" presId="urn:microsoft.com/office/officeart/2005/8/layout/lProcess2"/>
    <dgm:cxn modelId="{95906819-4CBF-4F9C-ABD9-F05289804FA1}" type="presParOf" srcId="{4C6065BD-9A4F-4561-AE9D-1ED491409D7B}" destId="{1420E242-DDDF-4CB5-AEB1-E70F34F8F274}" srcOrd="1" destOrd="0" presId="urn:microsoft.com/office/officeart/2005/8/layout/lProcess2"/>
    <dgm:cxn modelId="{BABFE0ED-1A41-4CC7-BA48-76FEB61A0754}" type="presParOf" srcId="{4C6065BD-9A4F-4561-AE9D-1ED491409D7B}" destId="{A64DB9E7-3267-4968-80D5-49077BB47CE0}" srcOrd="2" destOrd="0" presId="urn:microsoft.com/office/officeart/2005/8/layout/lProcess2"/>
    <dgm:cxn modelId="{63C727EA-886E-49F7-9B2B-CFD89F45B23E}" type="presParOf" srcId="{A64DB9E7-3267-4968-80D5-49077BB47CE0}" destId="{7610F8DC-06E7-4BCB-953A-3C3A87966911}" srcOrd="0" destOrd="0" presId="urn:microsoft.com/office/officeart/2005/8/layout/lProcess2"/>
    <dgm:cxn modelId="{962D5B0A-763C-4FA0-BE3E-2B61AD4C8C3D}" type="presParOf" srcId="{A64DB9E7-3267-4968-80D5-49077BB47CE0}" destId="{2F6C055A-F04B-4C4A-AFE3-898281CBED79}" srcOrd="1" destOrd="0" presId="urn:microsoft.com/office/officeart/2005/8/layout/lProcess2"/>
    <dgm:cxn modelId="{25335D47-C25C-4710-BB58-2BFDC9EA9B8A}" type="presParOf" srcId="{A64DB9E7-3267-4968-80D5-49077BB47CE0}" destId="{F0671B63-8A43-4B69-B57D-72E7445BEC5A}" srcOrd="2" destOrd="0" presId="urn:microsoft.com/office/officeart/2005/8/layout/lProcess2"/>
    <dgm:cxn modelId="{56544637-9B20-467E-BF77-07AC217BCF08}" type="presParOf" srcId="{F0671B63-8A43-4B69-B57D-72E7445BEC5A}" destId="{62C78068-7697-4AED-8A2D-2D987E2A3966}" srcOrd="0" destOrd="0" presId="urn:microsoft.com/office/officeart/2005/8/layout/lProcess2"/>
    <dgm:cxn modelId="{3ED98C46-B9D7-47A2-91AC-BF3E69B53A01}" type="presParOf" srcId="{62C78068-7697-4AED-8A2D-2D987E2A3966}" destId="{3268EEF6-1F4C-4444-A5D2-B36013BB813B}" srcOrd="0" destOrd="0" presId="urn:microsoft.com/office/officeart/2005/8/layout/lProcess2"/>
    <dgm:cxn modelId="{16F8C0A8-80C5-4E93-AEE7-50B10BAFC026}" type="presParOf" srcId="{4C6065BD-9A4F-4561-AE9D-1ED491409D7B}" destId="{774EF159-AC53-4A85-8D2B-3ADF49FF59A5}" srcOrd="3" destOrd="0" presId="urn:microsoft.com/office/officeart/2005/8/layout/lProcess2"/>
    <dgm:cxn modelId="{DF8E11C1-A470-4097-8708-DFB801D27B1A}" type="presParOf" srcId="{4C6065BD-9A4F-4561-AE9D-1ED491409D7B}" destId="{98FA2846-1803-4BE5-A9A1-6DD046A3B91E}" srcOrd="4" destOrd="0" presId="urn:microsoft.com/office/officeart/2005/8/layout/lProcess2"/>
    <dgm:cxn modelId="{8D3CADD0-C4E9-4262-8B6A-34FA441E0D6A}" type="presParOf" srcId="{98FA2846-1803-4BE5-A9A1-6DD046A3B91E}" destId="{D24A65BF-2140-4285-AEBC-96013107EBE2}" srcOrd="0" destOrd="0" presId="urn:microsoft.com/office/officeart/2005/8/layout/lProcess2"/>
    <dgm:cxn modelId="{5446556E-401D-46E2-8CC9-EA3C82120DDC}" type="presParOf" srcId="{98FA2846-1803-4BE5-A9A1-6DD046A3B91E}" destId="{5640F80B-83FB-4901-9DEA-1A39B70054C9}" srcOrd="1" destOrd="0" presId="urn:microsoft.com/office/officeart/2005/8/layout/lProcess2"/>
    <dgm:cxn modelId="{93F97740-7248-4E50-A619-1BDE6C617934}" type="presParOf" srcId="{98FA2846-1803-4BE5-A9A1-6DD046A3B91E}" destId="{8088B534-721B-437D-AE12-91F998B6E45B}" srcOrd="2" destOrd="0" presId="urn:microsoft.com/office/officeart/2005/8/layout/lProcess2"/>
    <dgm:cxn modelId="{6B97D390-1998-49ED-AA6F-1C64B1CB85A7}" type="presParOf" srcId="{8088B534-721B-437D-AE12-91F998B6E45B}" destId="{532FDE01-480D-431A-998D-4B580B92AF0A}" srcOrd="0" destOrd="0" presId="urn:microsoft.com/office/officeart/2005/8/layout/lProcess2"/>
    <dgm:cxn modelId="{A9955700-0511-4AC9-94BA-F9CD4BFAA7F9}" type="presParOf" srcId="{532FDE01-480D-431A-998D-4B580B92AF0A}" destId="{FF249937-4993-4CD3-9CCF-5331E245D06E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DCE8D3-92CD-40CF-B00A-1462845BD2BF}">
      <dsp:nvSpPr>
        <dsp:cNvPr id="0" name=""/>
        <dsp:cNvSpPr/>
      </dsp:nvSpPr>
      <dsp:spPr>
        <a:xfrm>
          <a:off x="10642" y="0"/>
          <a:ext cx="2773190" cy="4343400"/>
        </a:xfrm>
        <a:prstGeom prst="roundRect">
          <a:avLst>
            <a:gd name="adj" fmla="val 10000"/>
          </a:avLst>
        </a:prstGeom>
        <a:solidFill>
          <a:srgbClr val="640013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u="sng" kern="1200" dirty="0" smtClean="0">
              <a:solidFill>
                <a:schemeClr val="bg1"/>
              </a:solidFill>
              <a:effectLst/>
              <a:latin typeface="Arial Black" pitchFamily="34" charset="0"/>
            </a:rPr>
            <a:t>HARDWARE &amp; SOFTWARE</a:t>
          </a:r>
          <a:endParaRPr lang="en-US" sz="1600" b="1" u="sng" kern="1200" dirty="0">
            <a:solidFill>
              <a:schemeClr val="bg1"/>
            </a:solidFill>
            <a:effectLst/>
            <a:latin typeface="Arial Black" pitchFamily="34" charset="0"/>
          </a:endParaRPr>
        </a:p>
      </dsp:txBody>
      <dsp:txXfrm>
        <a:off x="10642" y="0"/>
        <a:ext cx="2773190" cy="1303020"/>
      </dsp:txXfrm>
    </dsp:sp>
    <dsp:sp modelId="{3A69F7C1-C92E-4372-93EB-E21D2E5041C0}">
      <dsp:nvSpPr>
        <dsp:cNvPr id="0" name=""/>
        <dsp:cNvSpPr/>
      </dsp:nvSpPr>
      <dsp:spPr>
        <a:xfrm>
          <a:off x="82768" y="1303020"/>
          <a:ext cx="2561385" cy="2823210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</a:rPr>
            <a:t>1) Computer Repairs</a:t>
          </a:r>
          <a:endParaRPr lang="en-GB" sz="1600" b="1" kern="1200" dirty="0" smtClean="0">
            <a:solidFill>
              <a:schemeClr val="tx1"/>
            </a:solidFill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</a:rPr>
            <a:t>2) Laptop Repairs</a:t>
          </a:r>
          <a:endParaRPr lang="en-GB" sz="1600" b="1" kern="1200" dirty="0" smtClean="0">
            <a:solidFill>
              <a:schemeClr val="tx1"/>
            </a:solidFill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</a:rPr>
            <a:t>3) Network Configuration</a:t>
          </a:r>
          <a:endParaRPr lang="en-GB" sz="1600" b="1" kern="1200" dirty="0" smtClean="0">
            <a:solidFill>
              <a:schemeClr val="tx1"/>
            </a:solidFill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b="1" kern="1200" dirty="0" smtClean="0">
              <a:solidFill>
                <a:schemeClr val="tx1"/>
              </a:solidFill>
            </a:rPr>
            <a:t>5) </a:t>
          </a:r>
          <a:r>
            <a:rPr lang="en-US" sz="1600" b="1" kern="1200" dirty="0" err="1" smtClean="0">
              <a:solidFill>
                <a:schemeClr val="tx1"/>
              </a:solidFill>
            </a:rPr>
            <a:t>WiFi</a:t>
          </a:r>
          <a:r>
            <a:rPr lang="en-US" sz="1600" b="1" kern="1200" dirty="0" smtClean="0">
              <a:solidFill>
                <a:schemeClr val="tx1"/>
              </a:solidFill>
            </a:rPr>
            <a:t> Connectivity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b="1" kern="1200" dirty="0" smtClean="0">
              <a:solidFill>
                <a:schemeClr val="tx1"/>
              </a:solidFill>
            </a:rPr>
            <a:t>4) Software Installation</a:t>
          </a:r>
          <a:endParaRPr lang="en-GB" sz="1600" b="1" kern="1200" dirty="0" smtClean="0">
            <a:solidFill>
              <a:schemeClr val="tx1"/>
            </a:solidFill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kern="1200" dirty="0">
            <a:solidFill>
              <a:schemeClr val="tx1"/>
            </a:solidFill>
          </a:endParaRPr>
        </a:p>
      </dsp:txBody>
      <dsp:txXfrm>
        <a:off x="157788" y="1378040"/>
        <a:ext cx="2411345" cy="2673170"/>
      </dsp:txXfrm>
    </dsp:sp>
    <dsp:sp modelId="{7610F8DC-06E7-4BCB-953A-3C3A87966911}">
      <dsp:nvSpPr>
        <dsp:cNvPr id="0" name=""/>
        <dsp:cNvSpPr/>
      </dsp:nvSpPr>
      <dsp:spPr>
        <a:xfrm>
          <a:off x="2966170" y="0"/>
          <a:ext cx="2607741" cy="4343400"/>
        </a:xfrm>
        <a:prstGeom prst="roundRect">
          <a:avLst>
            <a:gd name="adj" fmla="val 10000"/>
          </a:avLst>
        </a:prstGeom>
        <a:solidFill>
          <a:srgbClr val="002060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u="sng" kern="1200" dirty="0" smtClean="0">
              <a:solidFill>
                <a:schemeClr val="bg1"/>
              </a:solidFill>
              <a:latin typeface="Arial Black" pitchFamily="34" charset="0"/>
            </a:rPr>
            <a:t>END-USER SUPPORT</a:t>
          </a:r>
          <a:endParaRPr lang="en-US" sz="1600" b="1" u="sng" kern="1200" dirty="0">
            <a:solidFill>
              <a:schemeClr val="bg1"/>
            </a:solidFill>
            <a:latin typeface="Arial Black" pitchFamily="34" charset="0"/>
          </a:endParaRPr>
        </a:p>
      </dsp:txBody>
      <dsp:txXfrm>
        <a:off x="2966170" y="0"/>
        <a:ext cx="2607741" cy="1303020"/>
      </dsp:txXfrm>
    </dsp:sp>
    <dsp:sp modelId="{3268EEF6-1F4C-4444-A5D2-B36013BB813B}">
      <dsp:nvSpPr>
        <dsp:cNvPr id="0" name=""/>
        <dsp:cNvSpPr/>
      </dsp:nvSpPr>
      <dsp:spPr>
        <a:xfrm>
          <a:off x="3030142" y="1303020"/>
          <a:ext cx="2519010" cy="2823210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</a:rPr>
            <a:t>1)  End User Support</a:t>
          </a:r>
          <a:endParaRPr lang="en-GB" sz="1600" b="1" kern="1200" dirty="0" smtClean="0">
            <a:solidFill>
              <a:schemeClr val="tx1"/>
            </a:solidFill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</a:rPr>
            <a:t>2) ICT Training &amp; Support</a:t>
          </a:r>
          <a:endParaRPr lang="en-GB" sz="1600" b="1" kern="1200" dirty="0" smtClean="0">
            <a:solidFill>
              <a:schemeClr val="tx1"/>
            </a:solidFill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</a:rPr>
            <a:t>3) E-Mail Services</a:t>
          </a:r>
          <a:endParaRPr lang="en-GB" sz="1600" b="1" kern="1200" dirty="0" smtClean="0">
            <a:solidFill>
              <a:schemeClr val="tx1"/>
            </a:solidFill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</a:rPr>
            <a:t>4) Internet &amp; Web services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</a:rPr>
            <a:t>5} E-Learning &amp; Resources</a:t>
          </a:r>
          <a:endParaRPr lang="en-GB" sz="1600" b="1" kern="1200" dirty="0" smtClean="0">
            <a:solidFill>
              <a:schemeClr val="tx1"/>
            </a:solidFill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</a:rPr>
            <a:t>5) Printing &amp; Scanning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</a:rPr>
            <a:t>6) Desktop Publishing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</a:rPr>
            <a:t>7} Partnerships </a:t>
          </a:r>
        </a:p>
      </dsp:txBody>
      <dsp:txXfrm>
        <a:off x="3103921" y="1376799"/>
        <a:ext cx="2371452" cy="2675652"/>
      </dsp:txXfrm>
    </dsp:sp>
    <dsp:sp modelId="{D24A65BF-2140-4285-AEBC-96013107EBE2}">
      <dsp:nvSpPr>
        <dsp:cNvPr id="0" name=""/>
        <dsp:cNvSpPr/>
      </dsp:nvSpPr>
      <dsp:spPr>
        <a:xfrm>
          <a:off x="5801508" y="0"/>
          <a:ext cx="2773190" cy="4343400"/>
        </a:xfrm>
        <a:prstGeom prst="roundRect">
          <a:avLst>
            <a:gd name="adj" fmla="val 10000"/>
          </a:avLst>
        </a:prstGeom>
        <a:solidFill>
          <a:srgbClr val="007635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u="sng" kern="1200" dirty="0" smtClean="0">
              <a:solidFill>
                <a:schemeClr val="bg1"/>
              </a:solidFill>
              <a:effectLst/>
              <a:latin typeface="Arial Black" pitchFamily="34" charset="0"/>
            </a:rPr>
            <a:t>INFORMATION MANAGEMENT</a:t>
          </a:r>
          <a:endParaRPr lang="en-US" sz="1600" b="1" u="sng" kern="1200" dirty="0">
            <a:solidFill>
              <a:schemeClr val="bg1"/>
            </a:solidFill>
            <a:latin typeface="Arial Black" pitchFamily="34" charset="0"/>
          </a:endParaRPr>
        </a:p>
      </dsp:txBody>
      <dsp:txXfrm>
        <a:off x="5801508" y="0"/>
        <a:ext cx="2773190" cy="1303020"/>
      </dsp:txXfrm>
    </dsp:sp>
    <dsp:sp modelId="{FF249937-4993-4CD3-9CCF-5331E245D06E}">
      <dsp:nvSpPr>
        <dsp:cNvPr id="0" name=""/>
        <dsp:cNvSpPr/>
      </dsp:nvSpPr>
      <dsp:spPr>
        <a:xfrm>
          <a:off x="5847376" y="1303020"/>
          <a:ext cx="2681453" cy="2823210"/>
        </a:xfrm>
        <a:prstGeom prst="roundRect">
          <a:avLst>
            <a:gd name="adj" fmla="val 10000"/>
          </a:avLst>
        </a:prstGeo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kern="1200" dirty="0" smtClean="0">
            <a:solidFill>
              <a:schemeClr val="tx1"/>
            </a:solidFill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</a:rPr>
            <a:t>1) Centralization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</a:rPr>
            <a:t>2) HR Records Management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</a:rPr>
            <a:t>3) Student Records Mgt.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</a:rPr>
            <a:t>4) Financial Mgt. System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</a:rPr>
            <a:t>5) WEB Portal Services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</a:rPr>
            <a:t>6)  Data Archive &amp; Knowledge Management</a:t>
          </a:r>
          <a:endParaRPr lang="en-US" sz="1800" b="1" kern="1200" dirty="0">
            <a:solidFill>
              <a:schemeClr val="tx1"/>
            </a:solidFill>
          </a:endParaRPr>
        </a:p>
      </dsp:txBody>
      <dsp:txXfrm>
        <a:off x="5925913" y="1381557"/>
        <a:ext cx="2524379" cy="26661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5403" cy="336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88627" y="0"/>
            <a:ext cx="4275403" cy="336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7EA45C-23BC-4DA1-AEE9-8C2EEBFC5FC3}" type="datetimeFigureOut">
              <a:rPr lang="en-GB" smtClean="0"/>
              <a:t>01/02/2018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397806"/>
            <a:ext cx="4275403" cy="336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88627" y="6397806"/>
            <a:ext cx="4275403" cy="336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6DA84E-FB45-4EEE-91FC-130F4A9F1FB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70461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5403" cy="336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88627" y="0"/>
            <a:ext cx="4275403" cy="336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209CA4-5B0F-402F-BD2F-B25DAA0E38D9}" type="datetimeFigureOut">
              <a:rPr lang="en-US" smtClean="0"/>
              <a:pPr/>
              <a:t>01-Feb-18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48025" y="504825"/>
            <a:ext cx="3370263" cy="2527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6632" y="3199488"/>
            <a:ext cx="7893050" cy="30310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397806"/>
            <a:ext cx="4275403" cy="336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88627" y="6397806"/>
            <a:ext cx="4275403" cy="336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5EAA7F-0AB6-4B8D-8C4D-9DD931E198D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5601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49613" y="504825"/>
            <a:ext cx="3367087" cy="25257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ABB31DD4-619E-4EC7-9679-5AFB2EDC92CC}" type="slidenum">
              <a:rPr lang="en-GB" smtClean="0"/>
              <a:pPr lvl="0"/>
              <a:t>1</a:t>
            </a:fld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Directorate of Information and Communication Technology (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DoICT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was established in January 2014, under the Office of the Vice Chancellor and Principal. The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DoICT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provides technical, strategic and policy advice on ICT matters and the implementation of various ICT work processes, procedures and other administrative related matters.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5EAA7F-0AB6-4B8D-8C4D-9DD931E198DF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6572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5EAA7F-0AB6-4B8D-8C4D-9DD931E198DF}" type="slidenum">
              <a:rPr lang="en-GB" smtClean="0"/>
              <a:pPr/>
              <a:t>5</a:t>
            </a:fld>
            <a:endParaRPr lang="en-GB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5EAA7F-0AB6-4B8D-8C4D-9DD931E198DF}" type="slidenum">
              <a:rPr lang="en-GB" smtClean="0"/>
              <a:pPr/>
              <a:t>6</a:t>
            </a:fld>
            <a:endParaRPr lang="en-GB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5EAA7F-0AB6-4B8D-8C4D-9DD931E198DF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20887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5EAA7F-0AB6-4B8D-8C4D-9DD931E198DF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1699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C1080-3A9B-474A-8101-F54714DD32AD}" type="datetime1">
              <a:rPr lang="en-US" smtClean="0"/>
              <a:pPr/>
              <a:t>01-Feb-18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NU ICT Strategic Road Map - IOM TRQN Thomas Songu April 2012 Version 1.0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B9FDD-2777-4E78-895C-64E4B65736FE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F23C-8209-4DE8-9FAC-3346A130A186}" type="datetime1">
              <a:rPr lang="en-US" smtClean="0"/>
              <a:pPr/>
              <a:t>01-Feb-18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NU ICT Strategic Road Map - IOM TRQN Thomas Songu April 2012 Version 1.0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B9FDD-2777-4E78-895C-64E4B65736FE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87D86-6979-478B-AAD7-4689D2518067}" type="datetime1">
              <a:rPr lang="en-US" smtClean="0"/>
              <a:pPr/>
              <a:t>01-Feb-18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NU ICT Strategic Road Map - IOM TRQN Thomas Songu April 2012 Version 1.0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B9FDD-2777-4E78-895C-64E4B65736FE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23528" y="188640"/>
            <a:ext cx="108012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7E481-AC8E-4DAD-BBF3-21887F2092A9}" type="datetime1">
              <a:rPr lang="en-US" smtClean="0"/>
              <a:pPr/>
              <a:t>01-Feb-18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NU ICT Strategic Road Map - IOM TRQN Thomas Songu April 2012 Version 1.0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B9FDD-2777-4E78-895C-64E4B65736F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/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956376" y="5589240"/>
            <a:ext cx="108012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4142C-EBEC-4A10-8DDF-54393B45B77C}" type="datetime1">
              <a:rPr lang="en-US" smtClean="0"/>
              <a:pPr/>
              <a:t>01-Feb-18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NU ICT Strategic Road Map - IOM TRQN Thomas Songu April 2012 Version 1.0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B9FDD-2777-4E78-895C-64E4B65736FE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5CF8E-5770-40C7-8704-0E8C0C9F5E10}" type="datetime1">
              <a:rPr lang="en-US" smtClean="0"/>
              <a:pPr/>
              <a:t>01-Feb-18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NU ICT Strategic Road Map - IOM TRQN Thomas Songu April 2012 Version 1.0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B9FDD-2777-4E78-895C-64E4B65736FE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0644A-4B90-4916-87B3-430AE646E12A}" type="datetime1">
              <a:rPr lang="en-US" smtClean="0"/>
              <a:pPr/>
              <a:t>01-Feb-18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NU ICT Strategic Road Map - IOM TRQN Thomas Songu April 2012 Version 1.0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B9FDD-2777-4E78-895C-64E4B65736FE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8572-1F5C-4FC1-838A-C16F7A604C25}" type="datetime1">
              <a:rPr lang="en-US" smtClean="0"/>
              <a:pPr/>
              <a:t>01-Feb-18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NU ICT Strategic Road Map - IOM TRQN Thomas Songu April 2012 Version 1.0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B9FDD-2777-4E78-895C-64E4B65736FE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FD686-1E9E-4D67-B172-99EF272C9127}" type="datetime1">
              <a:rPr lang="en-US" smtClean="0"/>
              <a:pPr/>
              <a:t>01-Feb-18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NU ICT Strategic Road Map - IOM TRQN Thomas Songu April 2012 Version 1.0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B9FDD-2777-4E78-895C-64E4B65736FE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8E598-EC36-4E77-A31D-030609C6D562}" type="datetime1">
              <a:rPr lang="en-US" smtClean="0"/>
              <a:pPr/>
              <a:t>01-Feb-18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NU ICT Strategic Road Map - IOM TRQN Thomas Songu April 2012 Version 1.0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B9FDD-2777-4E78-895C-64E4B65736FE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C7F-5C66-4ABE-B56B-FD0E55C51B40}" type="datetime1">
              <a:rPr lang="en-US" smtClean="0"/>
              <a:pPr/>
              <a:t>01-Feb-18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NU ICT Strategic Road Map - IOM TRQN Thomas Songu April 2012 Version 1.0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B9FDD-2777-4E78-895C-64E4B65736FE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E3C7A-AB02-43C4-818E-B44A98242BC3}" type="datetime1">
              <a:rPr lang="en-US" smtClean="0"/>
              <a:pPr/>
              <a:t>01-Feb-18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NU ICT Strategic Road Map - IOM TRQN Thomas Songu April 2012 Version 1.0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B9FDD-2777-4E78-895C-64E4B65736FE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tsongu@njala.edu.s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wmf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ict@nma.gov.s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665153" y="1844824"/>
            <a:ext cx="6723271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ICT FACILITIES ON CAMPUS</a:t>
            </a:r>
            <a:endParaRPr lang="en-GB" sz="3200" b="1" dirty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2195736" y="3068960"/>
            <a:ext cx="5544617" cy="753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39688" algn="ctr">
              <a:spcBef>
                <a:spcPts val="675"/>
              </a:spcBef>
              <a:spcAft>
                <a:spcPts val="1200"/>
              </a:spcAft>
              <a:defRPr/>
            </a:pPr>
            <a:r>
              <a:rPr lang="en-US" sz="2000" kern="0" dirty="0" smtClean="0">
                <a:solidFill>
                  <a:srgbClr val="C00000"/>
                </a:solidFill>
                <a:latin typeface="Tahoma" pitchFamily="-104" charset="0"/>
                <a:ea typeface="Tahoma" pitchFamily="-104" charset="0"/>
                <a:cs typeface="Tahoma" pitchFamily="-104" charset="0"/>
                <a:sym typeface="Tahoma" pitchFamily="-104" charset="0"/>
              </a:rPr>
              <a:t>FRESHMEN ORIENTATION PROGRAMME</a:t>
            </a:r>
            <a:br>
              <a:rPr lang="en-US" sz="2000" kern="0" dirty="0" smtClean="0">
                <a:solidFill>
                  <a:srgbClr val="C00000"/>
                </a:solidFill>
                <a:latin typeface="Tahoma" pitchFamily="-104" charset="0"/>
                <a:ea typeface="Tahoma" pitchFamily="-104" charset="0"/>
                <a:cs typeface="Tahoma" pitchFamily="-104" charset="0"/>
                <a:sym typeface="Tahoma" pitchFamily="-104" charset="0"/>
              </a:rPr>
            </a:br>
            <a:r>
              <a:rPr lang="en-US" sz="2000" kern="0" dirty="0" err="1" smtClean="0">
                <a:solidFill>
                  <a:srgbClr val="C00000"/>
                </a:solidFill>
                <a:latin typeface="Tahoma" pitchFamily="-104" charset="0"/>
                <a:ea typeface="Tahoma" pitchFamily="-104" charset="0"/>
                <a:cs typeface="Tahoma" pitchFamily="-104" charset="0"/>
                <a:sym typeface="Tahoma" pitchFamily="-104" charset="0"/>
              </a:rPr>
              <a:t>Njala</a:t>
            </a:r>
            <a:r>
              <a:rPr lang="en-US" sz="2000" kern="0" dirty="0" smtClean="0">
                <a:solidFill>
                  <a:srgbClr val="C00000"/>
                </a:solidFill>
                <a:latin typeface="Tahoma" pitchFamily="-104" charset="0"/>
                <a:ea typeface="Tahoma" pitchFamily="-104" charset="0"/>
                <a:cs typeface="Tahoma" pitchFamily="-104" charset="0"/>
                <a:sym typeface="Tahoma" pitchFamily="-104" charset="0"/>
              </a:rPr>
              <a:t> Campus - 1</a:t>
            </a:r>
            <a:r>
              <a:rPr lang="en-US" sz="2000" kern="0" baseline="30000" dirty="0" smtClean="0">
                <a:solidFill>
                  <a:srgbClr val="C00000"/>
                </a:solidFill>
                <a:latin typeface="Tahoma" pitchFamily="-104" charset="0"/>
                <a:ea typeface="Tahoma" pitchFamily="-104" charset="0"/>
                <a:cs typeface="Tahoma" pitchFamily="-104" charset="0"/>
                <a:sym typeface="Tahoma" pitchFamily="-104" charset="0"/>
              </a:rPr>
              <a:t>st</a:t>
            </a:r>
            <a:r>
              <a:rPr lang="en-US" sz="2000" kern="0" dirty="0" smtClean="0">
                <a:solidFill>
                  <a:srgbClr val="C00000"/>
                </a:solidFill>
                <a:latin typeface="Tahoma" pitchFamily="-104" charset="0"/>
                <a:ea typeface="Tahoma" pitchFamily="-104" charset="0"/>
                <a:cs typeface="Tahoma" pitchFamily="-104" charset="0"/>
                <a:sym typeface="Tahoma" pitchFamily="-104" charset="0"/>
              </a:rPr>
              <a:t> February 2018</a:t>
            </a:r>
            <a:endParaRPr lang="en-GB" sz="2000" kern="0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Title 5"/>
          <p:cNvSpPr txBox="1">
            <a:spLocks/>
          </p:cNvSpPr>
          <p:nvPr/>
        </p:nvSpPr>
        <p:spPr>
          <a:xfrm>
            <a:off x="1475656" y="189940"/>
            <a:ext cx="7056784" cy="107882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b="1" dirty="0" smtClean="0"/>
              <a:t>NJALA UNIVERSITY</a:t>
            </a:r>
            <a:r>
              <a:rPr lang="en-CA" sz="3600" dirty="0" smtClean="0"/>
              <a:t/>
            </a:r>
            <a:br>
              <a:rPr lang="en-CA" sz="3600" dirty="0" smtClean="0"/>
            </a:br>
            <a:r>
              <a:rPr lang="en-GB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Advancing Human Capacity through Teaching, Learning and Research</a:t>
            </a:r>
            <a:r>
              <a:rPr lang="en-GB" sz="18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1800" i="1" dirty="0" smtClean="0">
                <a:latin typeface="Times New Roman" pitchFamily="18" charset="0"/>
                <a:cs typeface="Times New Roman" pitchFamily="18" charset="0"/>
              </a:rPr>
            </a:br>
            <a:endParaRPr lang="en-GB" sz="1800" dirty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2411760" y="4797152"/>
            <a:ext cx="5040560" cy="108012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altLang="en-US" sz="1800" b="1" dirty="0" smtClean="0">
                <a:latin typeface="Tahoma" pitchFamily="34" charset="0"/>
                <a:cs typeface="Tahoma" pitchFamily="34" charset="0"/>
              </a:rPr>
              <a:t>Thomas Philip </a:t>
            </a:r>
            <a:r>
              <a:rPr lang="en-US" altLang="en-US" sz="1800" b="1" dirty="0" err="1" smtClean="0">
                <a:latin typeface="Tahoma" pitchFamily="34" charset="0"/>
                <a:cs typeface="Tahoma" pitchFamily="34" charset="0"/>
              </a:rPr>
              <a:t>Songu</a:t>
            </a:r>
            <a:endParaRPr lang="en-US" altLang="en-US" sz="1800" b="1" dirty="0" smtClean="0">
              <a:latin typeface="Tahoma" pitchFamily="34" charset="0"/>
              <a:cs typeface="Tahoma" pitchFamily="34" charset="0"/>
            </a:endParaRPr>
          </a:p>
          <a:p>
            <a:pPr marL="0" indent="0" algn="ctr">
              <a:buNone/>
              <a:defRPr/>
            </a:pPr>
            <a:r>
              <a:rPr lang="en-US" altLang="en-US" sz="1800" dirty="0" smtClean="0">
                <a:latin typeface="Tahoma" pitchFamily="34" charset="0"/>
                <a:cs typeface="Tahoma" pitchFamily="34" charset="0"/>
              </a:rPr>
              <a:t>ICT Director</a:t>
            </a:r>
          </a:p>
          <a:p>
            <a:pPr marL="0" indent="0" algn="ctr">
              <a:buNone/>
              <a:defRPr/>
            </a:pPr>
            <a:r>
              <a:rPr lang="en-US" altLang="en-US" sz="1800" dirty="0" smtClean="0">
                <a:latin typeface="Tahoma" pitchFamily="34" charset="0"/>
                <a:cs typeface="Tahoma" pitchFamily="34" charset="0"/>
                <a:sym typeface="Tahoma" pitchFamily="34" charset="0"/>
                <a:hlinkClick r:id="rId3"/>
              </a:rPr>
              <a:t>tsongu@njala.edu.sl</a:t>
            </a:r>
            <a:endParaRPr lang="en-US" altLang="en-US" sz="1800" dirty="0">
              <a:solidFill>
                <a:srgbClr val="FF0000"/>
              </a:solidFill>
              <a:latin typeface="Tahoma" pitchFamily="34" charset="0"/>
              <a:cs typeface="Tahoma" pitchFamily="34" charset="0"/>
              <a:sym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467543" y="97468"/>
            <a:ext cx="849903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/>
            <a:r>
              <a:rPr lang="en-US" sz="3600" b="1" dirty="0" smtClean="0">
                <a:latin typeface="Verdana" pitchFamily="34" charset="0"/>
              </a:rPr>
              <a:t>Password </a:t>
            </a:r>
            <a:r>
              <a:rPr lang="en-US" sz="3600" b="1" dirty="0">
                <a:latin typeface="Verdana" pitchFamily="34" charset="0"/>
              </a:rPr>
              <a:t>Guidelines</a:t>
            </a:r>
          </a:p>
        </p:txBody>
      </p:sp>
      <p:pic>
        <p:nvPicPr>
          <p:cNvPr id="4" name="Picture 1" descr="j04298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40264" y="3229605"/>
            <a:ext cx="1143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682551" y="1250677"/>
            <a:ext cx="7284028" cy="1533466"/>
          </a:xfrm>
          <a:prstGeom prst="rect">
            <a:avLst/>
          </a:prstGeom>
          <a:noFill/>
          <a:ln w="19050">
            <a:solidFill>
              <a:srgbClr val="00B050"/>
            </a:solidFill>
            <a:miter lim="800000"/>
            <a:headEnd/>
            <a:tailEnd/>
          </a:ln>
        </p:spPr>
        <p:txBody>
          <a:bodyPr/>
          <a:lstStyle/>
          <a:p>
            <a:pPr marL="290513" indent="-290513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1600" dirty="0">
                <a:latin typeface="Verdana" pitchFamily="34" charset="0"/>
              </a:rPr>
              <a:t>Always use at least 8 character password with combination of alphabets, numbers and special characters (*, %, @, #, $, ^)</a:t>
            </a:r>
          </a:p>
          <a:p>
            <a:pPr marL="290513" indent="-290513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1600" dirty="0">
                <a:latin typeface="Verdana" pitchFamily="34" charset="0"/>
              </a:rPr>
              <a:t>Use passwords that can be easily remembered by you</a:t>
            </a:r>
          </a:p>
          <a:p>
            <a:pPr marL="290513" indent="-290513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1600" dirty="0">
                <a:latin typeface="Verdana" pitchFamily="34" charset="0"/>
              </a:rPr>
              <a:t>Change password regularly as per policy</a:t>
            </a:r>
          </a:p>
          <a:p>
            <a:pPr marL="290513" indent="-290513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1600" dirty="0">
                <a:latin typeface="Verdana" pitchFamily="34" charset="0"/>
              </a:rPr>
              <a:t>Use password that is significantly different from earlier passwords 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55104" y="3260669"/>
            <a:ext cx="6553200" cy="1717675"/>
          </a:xfrm>
          <a:prstGeom prst="rect">
            <a:avLst/>
          </a:prstGeom>
          <a:noFill/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166688" indent="-166688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1600" dirty="0" smtClean="0">
                <a:solidFill>
                  <a:srgbClr val="FF0000"/>
                </a:solidFill>
                <a:latin typeface="Verdana" pitchFamily="34" charset="0"/>
              </a:rPr>
              <a:t>Don’t Use </a:t>
            </a:r>
            <a:r>
              <a:rPr lang="en-US" sz="1600" dirty="0">
                <a:solidFill>
                  <a:srgbClr val="FF0000"/>
                </a:solidFill>
                <a:latin typeface="Verdana" pitchFamily="34" charset="0"/>
              </a:rPr>
              <a:t>passwords which reveals your personal information or words found in dictionary</a:t>
            </a:r>
          </a:p>
          <a:p>
            <a:pPr marL="166688" indent="-166688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1600" dirty="0">
                <a:solidFill>
                  <a:srgbClr val="FF0000"/>
                </a:solidFill>
                <a:latin typeface="Verdana" pitchFamily="34" charset="0"/>
              </a:rPr>
              <a:t>Don’t Write down or Store passwords</a:t>
            </a:r>
          </a:p>
          <a:p>
            <a:pPr marL="166688" indent="-166688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1600" dirty="0">
                <a:solidFill>
                  <a:srgbClr val="FF0000"/>
                </a:solidFill>
                <a:latin typeface="Verdana" pitchFamily="34" charset="0"/>
              </a:rPr>
              <a:t>Don’t Share passwords over phone or Email</a:t>
            </a:r>
          </a:p>
          <a:p>
            <a:pPr marL="166688" indent="-166688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1600" dirty="0">
                <a:solidFill>
                  <a:srgbClr val="FF0000"/>
                </a:solidFill>
                <a:latin typeface="Verdana" pitchFamily="34" charset="0"/>
              </a:rPr>
              <a:t>Don’t Use passwords which do not match above complexity criteria</a:t>
            </a:r>
          </a:p>
        </p:txBody>
      </p:sp>
      <p:pic>
        <p:nvPicPr>
          <p:cNvPr id="7" name="Picture 2" descr="j043779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497" y="1219473"/>
            <a:ext cx="1019175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95736" y="6232227"/>
            <a:ext cx="4752528" cy="365125"/>
          </a:xfrm>
        </p:spPr>
        <p:txBody>
          <a:bodyPr/>
          <a:lstStyle/>
          <a:p>
            <a:r>
              <a:rPr lang="en-GB" sz="1600" b="1" dirty="0" smtClean="0"/>
              <a:t>Njala University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56446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467544" y="4556745"/>
            <a:ext cx="6621016" cy="107721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 smtClean="0">
                <a:solidFill>
                  <a:srgbClr val="FF0000"/>
                </a:solidFill>
                <a:latin typeface="Verdana" pitchFamily="34" charset="0"/>
              </a:rPr>
              <a:t>Reminder!! </a:t>
            </a:r>
            <a:r>
              <a:rPr lang="en-US" sz="1600" dirty="0" smtClean="0">
                <a:latin typeface="Verdana" pitchFamily="34" charset="0"/>
              </a:rPr>
              <a:t>ICT Directorate will continuously monitor </a:t>
            </a:r>
            <a:r>
              <a:rPr lang="en-US" sz="1600" dirty="0">
                <a:latin typeface="Verdana" pitchFamily="34" charset="0"/>
              </a:rPr>
              <a:t>Internet Usage. Any illegal use of internet and other assets shall call for Disciplinary </a:t>
            </a:r>
            <a:r>
              <a:rPr lang="en-US" sz="1600" dirty="0" smtClean="0">
                <a:latin typeface="Verdana" pitchFamily="34" charset="0"/>
              </a:rPr>
              <a:t>Action, including disconnection of your device(s) from the University Network. </a:t>
            </a:r>
            <a:endParaRPr lang="en-US" sz="1600" dirty="0">
              <a:latin typeface="Verdana" pitchFamily="34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23528" y="2708920"/>
            <a:ext cx="7646764" cy="1584176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290513" indent="-290513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1600" dirty="0" smtClean="0">
                <a:solidFill>
                  <a:srgbClr val="FF0000"/>
                </a:solidFill>
                <a:latin typeface="Verdana" pitchFamily="34" charset="0"/>
              </a:rPr>
              <a:t>Do not use the Internet </a:t>
            </a:r>
            <a:r>
              <a:rPr lang="en-US" sz="1800" dirty="0" smtClean="0">
                <a:solidFill>
                  <a:srgbClr val="FF0000"/>
                </a:solidFill>
                <a:latin typeface="Verdana" pitchFamily="34" charset="0"/>
              </a:rPr>
              <a:t>to</a:t>
            </a:r>
            <a:r>
              <a:rPr lang="en-US" sz="1600" dirty="0" smtClean="0">
                <a:solidFill>
                  <a:srgbClr val="FF0000"/>
                </a:solidFill>
                <a:latin typeface="Verdana" pitchFamily="34" charset="0"/>
              </a:rPr>
              <a:t> send offensive materials to others</a:t>
            </a:r>
          </a:p>
          <a:p>
            <a:pPr marL="290513" indent="-290513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1600" dirty="0" smtClean="0">
                <a:solidFill>
                  <a:srgbClr val="FF0000"/>
                </a:solidFill>
                <a:latin typeface="Verdana" pitchFamily="34" charset="0"/>
              </a:rPr>
              <a:t>Do not use the Internet for transmit defamatory materials</a:t>
            </a:r>
          </a:p>
          <a:p>
            <a:pPr marL="290513" indent="-290513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1600" dirty="0" smtClean="0">
                <a:solidFill>
                  <a:srgbClr val="FF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 not use internet for hacking other computer systems </a:t>
            </a:r>
          </a:p>
          <a:p>
            <a:pPr marL="290513" indent="-290513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1600" dirty="0" smtClean="0">
                <a:solidFill>
                  <a:srgbClr val="FF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 not use internet to download unlicensed software</a:t>
            </a:r>
          </a:p>
          <a:p>
            <a:pPr marL="290513" indent="-290513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1600" dirty="0" smtClean="0">
                <a:solidFill>
                  <a:srgbClr val="FF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 not Download </a:t>
            </a:r>
            <a:r>
              <a:rPr lang="en-US" sz="16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 </a:t>
            </a:r>
            <a:r>
              <a:rPr lang="en-US" sz="16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upload </a:t>
            </a:r>
            <a:r>
              <a:rPr lang="en-US" sz="16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file size above </a:t>
            </a:r>
            <a:r>
              <a:rPr lang="en-US" sz="16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100 MB</a:t>
            </a:r>
            <a:r>
              <a:rPr lang="en-US" sz="16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during peak hours </a:t>
            </a: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1331640" y="1267945"/>
            <a:ext cx="7235664" cy="1224951"/>
          </a:xfrm>
          <a:prstGeom prst="rect">
            <a:avLst/>
          </a:prstGeom>
          <a:noFill/>
          <a:ln w="19050">
            <a:solidFill>
              <a:srgbClr val="00B05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34950" lvl="0" indent="-234950" algn="just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1600" dirty="0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Register your PC with ICT </a:t>
            </a: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before connecting to University network </a:t>
            </a:r>
            <a:endParaRPr lang="en-US" sz="1600" dirty="0">
              <a:latin typeface="Verdana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34950" indent="-234950" algn="just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1600" dirty="0" smtClean="0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</a:t>
            </a:r>
            <a:r>
              <a:rPr lang="en-US" sz="1600" dirty="0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internet services for business purposes </a:t>
            </a:r>
            <a:r>
              <a:rPr lang="en-US" sz="1600" dirty="0" smtClean="0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only</a:t>
            </a:r>
          </a:p>
          <a:p>
            <a:pPr marL="234950" indent="-234950" algn="just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1600" dirty="0" smtClean="0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Comply with the University ICT policies and current legislations</a:t>
            </a:r>
          </a:p>
          <a:p>
            <a:pPr marL="234950" indent="-234950" algn="just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1600" dirty="0" smtClean="0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the Internet in an acceptable way</a:t>
            </a:r>
          </a:p>
        </p:txBody>
      </p:sp>
      <p:pic>
        <p:nvPicPr>
          <p:cNvPr id="6" name="Picture 1" descr="j04298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73365" y="2708920"/>
            <a:ext cx="1035139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760" y="4883249"/>
            <a:ext cx="400050" cy="561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1960" y="4502249"/>
            <a:ext cx="1017588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179512" y="118373"/>
            <a:ext cx="84600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/>
            <a:r>
              <a:rPr lang="en-US" sz="3600" b="1" dirty="0" smtClean="0">
                <a:latin typeface="Verdana" pitchFamily="34" charset="0"/>
              </a:rPr>
              <a:t>Internet Usage</a:t>
            </a:r>
            <a:endParaRPr lang="en-US" sz="3600" b="1" dirty="0">
              <a:latin typeface="Verdana" pitchFamily="34" charset="0"/>
            </a:endParaRPr>
          </a:p>
        </p:txBody>
      </p:sp>
      <p:pic>
        <p:nvPicPr>
          <p:cNvPr id="10" name="Picture 2" descr="j043779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1219473"/>
            <a:ext cx="1019175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95736" y="6232227"/>
            <a:ext cx="4752528" cy="365125"/>
          </a:xfrm>
        </p:spPr>
        <p:txBody>
          <a:bodyPr/>
          <a:lstStyle/>
          <a:p>
            <a:r>
              <a:rPr lang="en-GB" sz="1600" b="1" dirty="0" smtClean="0"/>
              <a:t>Njala University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224866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13899" y="3964030"/>
            <a:ext cx="7295485" cy="159061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290513" indent="-290513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18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NU confidential information </a:t>
            </a:r>
            <a:r>
              <a:rPr lang="en-US" sz="1800" b="1" u="sng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MUST not </a:t>
            </a:r>
            <a:r>
              <a:rPr lang="en-US" sz="18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be placed on externally hosted sites without encryption</a:t>
            </a:r>
          </a:p>
          <a:p>
            <a:pPr marL="290513" indent="-290513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18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Do </a:t>
            </a:r>
            <a:r>
              <a:rPr lang="en-US" sz="18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not </a:t>
            </a:r>
            <a:r>
              <a:rPr lang="en-US" sz="18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knowingly </a:t>
            </a:r>
            <a:r>
              <a:rPr lang="en-GB" sz="18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copy, reproduce or transfer any sensitive data to storage media (e.g. Paper, Data disks, tapes, Portable storage) unless authorised for business purpose.</a:t>
            </a:r>
            <a:endParaRPr lang="en-US" sz="18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1619672" y="1449839"/>
            <a:ext cx="7060304" cy="1865126"/>
          </a:xfrm>
          <a:prstGeom prst="rect">
            <a:avLst/>
          </a:prstGeom>
          <a:noFill/>
          <a:ln w="19050">
            <a:solidFill>
              <a:srgbClr val="00B05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34950" indent="-23495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Use </a:t>
            </a:r>
            <a:r>
              <a:rPr lang="en-US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NU ICT services </a:t>
            </a:r>
            <a:r>
              <a:rPr lang="en-US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for business purposes </a:t>
            </a:r>
            <a:r>
              <a:rPr lang="en-US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only</a:t>
            </a:r>
          </a:p>
          <a:p>
            <a:pPr marL="234950" indent="-23495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Confidential information being transferred on portable media or across public networks, </a:t>
            </a:r>
            <a:r>
              <a:rPr lang="en-US" sz="1800" b="1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MUST</a:t>
            </a:r>
            <a:r>
              <a:rPr lang="en-US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be protected by appropriate encryption techniques.</a:t>
            </a:r>
          </a:p>
          <a:p>
            <a:pPr marL="234950" indent="-234950">
              <a:spcBef>
                <a:spcPct val="20000"/>
              </a:spcBef>
              <a:buFont typeface="Wingdings" pitchFamily="2" charset="2"/>
              <a:buChar char="Ø"/>
            </a:pPr>
            <a:r>
              <a:rPr lang="en-GB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USB </a:t>
            </a:r>
            <a:r>
              <a:rPr lang="en-GB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ports are disabled on all </a:t>
            </a:r>
            <a:r>
              <a:rPr lang="en-GB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PCs, </a:t>
            </a:r>
            <a:r>
              <a:rPr lang="en-GB" sz="1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ONLY</a:t>
            </a:r>
            <a:r>
              <a:rPr lang="en-GB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ICT to enable if required for business purpose.</a:t>
            </a:r>
            <a:endParaRPr lang="en-US" sz="1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" name="Picture 1" descr="j04298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77472" y="3882143"/>
            <a:ext cx="1143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313899" y="119534"/>
            <a:ext cx="850657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/>
            <a:r>
              <a:rPr lang="en-US" sz="3200" b="1" dirty="0" smtClean="0">
                <a:latin typeface="Verdana" pitchFamily="34" charset="0"/>
              </a:rPr>
              <a:t>Transfer of Sensitive Information</a:t>
            </a:r>
            <a:endParaRPr lang="en-US" sz="3200" b="1" dirty="0">
              <a:latin typeface="Verdana" pitchFamily="34" charset="0"/>
            </a:endParaRPr>
          </a:p>
        </p:txBody>
      </p:sp>
      <p:pic>
        <p:nvPicPr>
          <p:cNvPr id="10" name="Picture 2" descr="j043779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904" y="1482440"/>
            <a:ext cx="1019175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95736" y="6232227"/>
            <a:ext cx="4752528" cy="365125"/>
          </a:xfrm>
        </p:spPr>
        <p:txBody>
          <a:bodyPr/>
          <a:lstStyle/>
          <a:p>
            <a:r>
              <a:rPr lang="en-GB" sz="1600" b="1" dirty="0" smtClean="0"/>
              <a:t>Njala University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3545755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51520" y="88176"/>
            <a:ext cx="841396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/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E-mail 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Usage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85110" y="3717032"/>
            <a:ext cx="7399258" cy="174584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234950" indent="-234950">
              <a:buFont typeface="Wingdings" pitchFamily="2" charset="2"/>
              <a:buChar char="Ø"/>
            </a:pPr>
            <a:r>
              <a:rPr lang="en-US" sz="1750" dirty="0" smtClean="0">
                <a:solidFill>
                  <a:srgbClr val="FF0000"/>
                </a:solidFill>
                <a:latin typeface="Verdana" pitchFamily="34" charset="0"/>
              </a:rPr>
              <a:t>Do not send E-mail that is obscene or deemed illegal</a:t>
            </a:r>
          </a:p>
          <a:p>
            <a:pPr marL="234950" indent="-234950">
              <a:buFont typeface="Wingdings" pitchFamily="2" charset="2"/>
              <a:buChar char="Ø"/>
            </a:pPr>
            <a:r>
              <a:rPr lang="en-US" sz="1750" dirty="0" smtClean="0">
                <a:solidFill>
                  <a:srgbClr val="FF0000"/>
                </a:solidFill>
                <a:latin typeface="Verdana" pitchFamily="34" charset="0"/>
              </a:rPr>
              <a:t>Do not send unsolicited mails of any type like chain letters or E-mail Hoax</a:t>
            </a:r>
          </a:p>
          <a:p>
            <a:pPr marL="234950" indent="-234950">
              <a:buFont typeface="Wingdings" pitchFamily="2" charset="2"/>
              <a:buChar char="Ø"/>
            </a:pPr>
            <a:r>
              <a:rPr lang="en-US" sz="1750" dirty="0" smtClean="0">
                <a:solidFill>
                  <a:srgbClr val="FF0000"/>
                </a:solidFill>
                <a:latin typeface="Verdana" pitchFamily="34" charset="0"/>
              </a:rPr>
              <a:t>Do </a:t>
            </a:r>
            <a:r>
              <a:rPr lang="en-US" sz="1750" dirty="0">
                <a:solidFill>
                  <a:srgbClr val="FF0000"/>
                </a:solidFill>
                <a:latin typeface="Verdana" pitchFamily="34" charset="0"/>
              </a:rPr>
              <a:t>not send mails to client unless you are authorized to do </a:t>
            </a:r>
            <a:r>
              <a:rPr lang="en-US" sz="1750" dirty="0" smtClean="0">
                <a:solidFill>
                  <a:srgbClr val="FF0000"/>
                </a:solidFill>
                <a:latin typeface="Verdana" pitchFamily="34" charset="0"/>
              </a:rPr>
              <a:t>so</a:t>
            </a:r>
          </a:p>
          <a:p>
            <a:pPr marL="234950" indent="-234950">
              <a:buFont typeface="Wingdings" pitchFamily="2" charset="2"/>
              <a:buChar char="Ø"/>
            </a:pPr>
            <a:r>
              <a:rPr lang="en-US" sz="1750" dirty="0" smtClean="0">
                <a:solidFill>
                  <a:srgbClr val="FF0000"/>
                </a:solidFill>
                <a:latin typeface="Verdana" pitchFamily="34" charset="0"/>
              </a:rPr>
              <a:t>Do not open the mail or attachment which is suspected to be virus or received from an unidentified sender</a:t>
            </a:r>
          </a:p>
          <a:p>
            <a:pPr marL="234950" indent="-234950">
              <a:buFont typeface="Wingdings" pitchFamily="2" charset="2"/>
              <a:buChar char="Ø"/>
            </a:pPr>
            <a:endParaRPr lang="en-US" sz="175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31640" y="1558097"/>
            <a:ext cx="7567436" cy="1438855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  <a:defRPr/>
            </a:pPr>
            <a:r>
              <a:rPr lang="en-US" sz="1750" dirty="0">
                <a:latin typeface="Verdana" pitchFamily="34" charset="0"/>
              </a:rPr>
              <a:t>Use official mail for business purposes only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en-US" sz="1750" dirty="0">
                <a:latin typeface="Verdana" pitchFamily="34" charset="0"/>
              </a:rPr>
              <a:t>Follow the mail storage guidelines to avoid blocking of E-mails</a:t>
            </a:r>
          </a:p>
          <a:p>
            <a:pPr marL="342900" indent="-342900"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tabLst>
                <a:tab pos="457200" algn="l"/>
              </a:tabLst>
              <a:defRPr/>
            </a:pPr>
            <a:r>
              <a:rPr lang="en-US" sz="1750" dirty="0">
                <a:latin typeface="Verdana" pitchFamily="34" charset="0"/>
                <a:ea typeface="Times New Roman"/>
              </a:rPr>
              <a:t>If you come across any junk / spam mail, do the following</a:t>
            </a:r>
          </a:p>
          <a:p>
            <a:pPr marL="688975" indent="-342900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  <a:defRPr/>
            </a:pPr>
            <a:r>
              <a:rPr lang="en-US" sz="1750" dirty="0">
                <a:latin typeface="Verdana" pitchFamily="34" charset="0"/>
                <a:ea typeface="Times New Roman"/>
              </a:rPr>
              <a:t>Remove the mail.</a:t>
            </a:r>
          </a:p>
          <a:p>
            <a:pPr marL="688975" indent="-342900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  <a:defRPr/>
            </a:pPr>
            <a:r>
              <a:rPr lang="en-US" sz="1750" dirty="0">
                <a:latin typeface="Verdana" pitchFamily="34" charset="0"/>
                <a:ea typeface="Times New Roman"/>
              </a:rPr>
              <a:t>Inform the </a:t>
            </a:r>
            <a:r>
              <a:rPr lang="en-US" sz="1750" dirty="0" smtClean="0">
                <a:latin typeface="Verdana" pitchFamily="34" charset="0"/>
                <a:ea typeface="Times New Roman"/>
              </a:rPr>
              <a:t>ICT Division</a:t>
            </a:r>
            <a:endParaRPr lang="en-US" sz="1750" dirty="0">
              <a:latin typeface="Verdana" pitchFamily="34" charset="0"/>
              <a:ea typeface="Times New Roman"/>
            </a:endParaRPr>
          </a:p>
        </p:txBody>
      </p:sp>
      <p:pic>
        <p:nvPicPr>
          <p:cNvPr id="6" name="Picture 1" descr="j04298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3888" y="3229120"/>
            <a:ext cx="1143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j043779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432" y="1363489"/>
            <a:ext cx="1019175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95736" y="6232227"/>
            <a:ext cx="4752528" cy="365125"/>
          </a:xfrm>
        </p:spPr>
        <p:txBody>
          <a:bodyPr/>
          <a:lstStyle/>
          <a:p>
            <a:r>
              <a:rPr lang="en-GB" sz="1600" b="1" dirty="0" smtClean="0"/>
              <a:t>Njala University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1176050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44624"/>
            <a:ext cx="8136904" cy="648072"/>
          </a:xfrm>
        </p:spPr>
        <p:txBody>
          <a:bodyPr>
            <a:noAutofit/>
          </a:bodyPr>
          <a:lstStyle/>
          <a:p>
            <a:pPr algn="l" eaLnBrk="1" hangingPunct="1">
              <a:defRPr/>
            </a:pPr>
            <a:r>
              <a:rPr lang="en-US" sz="4800" b="1" dirty="0" smtClean="0">
                <a:latin typeface="+mn-lt"/>
              </a:rPr>
              <a:t>ICT Support Information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196752"/>
            <a:ext cx="8640960" cy="43924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800" b="1" u="sng" dirty="0">
                <a:latin typeface="Arial" panose="020B0604020202020204" pitchFamily="34" charset="0"/>
                <a:cs typeface="Arial" panose="020B0604020202020204" pitchFamily="34" charset="0"/>
              </a:rPr>
              <a:t>Hours of </a:t>
            </a:r>
            <a:r>
              <a:rPr lang="en-GB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Operations</a:t>
            </a:r>
            <a:endParaRPr lang="en-GB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The ICT Service Desk is operational during the following hours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>
              <a:buNone/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8:00am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to 6:00pm Monday through Friday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, excluding statutory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holidays</a:t>
            </a:r>
          </a:p>
          <a:p>
            <a:pPr marL="0" indent="0">
              <a:buNone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Contacts</a:t>
            </a:r>
            <a:endParaRPr lang="en-GB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E-mail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to:         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ict@njala.edu.sl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Support: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       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079453322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 078565103 / </a:t>
            </a:r>
            <a:r>
              <a:rPr lang="en-US" sz="20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kern="0" dirty="0">
                <a:latin typeface="Arial" panose="020B0604020202020204" pitchFamily="34" charset="0"/>
                <a:cs typeface="Arial" panose="020B0604020202020204" pitchFamily="34" charset="0"/>
              </a:rPr>
              <a:t>078609903</a:t>
            </a:r>
          </a:p>
          <a:p>
            <a:pPr marL="0" indent="0"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An out-of-hours service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through the ICT Director operates 24 hours, seven days per week, excluding normal service desk hours. The out-of-hours mobile phone number is </a:t>
            </a: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079453322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arenR"/>
            </a:pPr>
            <a:endParaRPr lang="en-US" altLang="en-US" sz="1600" dirty="0" smtClean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en-US" sz="1600" dirty="0" smtClean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7257" y="6309320"/>
            <a:ext cx="4752975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 sz="23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 b="1" dirty="0" err="1" smtClean="0"/>
              <a:t>Njala</a:t>
            </a:r>
            <a:r>
              <a:rPr lang="en-GB" altLang="en-US" sz="1600" b="1" dirty="0" smtClean="0"/>
              <a:t> University</a:t>
            </a:r>
          </a:p>
        </p:txBody>
      </p:sp>
    </p:spTree>
    <p:extLst>
      <p:ext uri="{BB962C8B-B14F-4D97-AF65-F5344CB8AC3E}">
        <p14:creationId xmlns:p14="http://schemas.microsoft.com/office/powerpoint/2010/main" val="406236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Vandski sho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692696"/>
            <a:ext cx="5760640" cy="4003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868020" y="177572"/>
            <a:ext cx="7824932" cy="461962"/>
          </a:xfrm>
          <a:prstGeom prst="rect">
            <a:avLst/>
          </a:prstGeom>
          <a:solidFill>
            <a:schemeClr val="tx2">
              <a:lumMod val="50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b="1" dirty="0">
                <a:solidFill>
                  <a:schemeClr val="bg1"/>
                </a:solidFill>
                <a:latin typeface="Comic Sans MS" pitchFamily="66" charset="0"/>
              </a:rPr>
              <a:t>Human Wall Is Always Better Than A Firewall </a:t>
            </a:r>
          </a:p>
        </p:txBody>
      </p:sp>
      <p:sp>
        <p:nvSpPr>
          <p:cNvPr id="5" name="Rectangle 4"/>
          <p:cNvSpPr/>
          <p:nvPr/>
        </p:nvSpPr>
        <p:spPr>
          <a:xfrm>
            <a:off x="539552" y="4881354"/>
            <a:ext cx="8153400" cy="707886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2000" b="1" dirty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. . . LET US BUILD A HUMAN WALL ALONG </a:t>
            </a:r>
            <a:r>
              <a:rPr lang="en-US" sz="2000" b="1" dirty="0">
                <a:latin typeface="Comic Sans MS" pitchFamily="66" charset="0"/>
              </a:rPr>
              <a:t>WITH </a:t>
            </a:r>
            <a:r>
              <a:rPr lang="en-US" sz="2000" b="1" dirty="0" smtClean="0">
                <a:latin typeface="Comic Sans MS" pitchFamily="66" charset="0"/>
              </a:rPr>
              <a:t>FIREWALL TO PROTECT NU’s INFORMATION ASSETS!!</a:t>
            </a:r>
            <a:endParaRPr lang="en-US" sz="20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95736" y="6304235"/>
            <a:ext cx="4752528" cy="365125"/>
          </a:xfrm>
        </p:spPr>
        <p:txBody>
          <a:bodyPr/>
          <a:lstStyle/>
          <a:p>
            <a:r>
              <a:rPr lang="en-GB" sz="1600" b="1" dirty="0" smtClean="0"/>
              <a:t>Njala University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14372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95736" y="6232227"/>
            <a:ext cx="4752528" cy="365125"/>
          </a:xfrm>
        </p:spPr>
        <p:txBody>
          <a:bodyPr/>
          <a:lstStyle/>
          <a:p>
            <a:r>
              <a:rPr lang="en-GB" sz="1600" b="1" dirty="0" smtClean="0"/>
              <a:t>Njala University</a:t>
            </a:r>
            <a:endParaRPr lang="en-GB" sz="1600" b="1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115614" y="1484784"/>
            <a:ext cx="6840762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Thanks for your attention!! </a:t>
            </a:r>
            <a:endParaRPr lang="en-US" b="1" dirty="0"/>
          </a:p>
        </p:txBody>
      </p:sp>
      <p:sp>
        <p:nvSpPr>
          <p:cNvPr id="8" name="Title 5"/>
          <p:cNvSpPr txBox="1">
            <a:spLocks/>
          </p:cNvSpPr>
          <p:nvPr/>
        </p:nvSpPr>
        <p:spPr>
          <a:xfrm>
            <a:off x="971598" y="4366404"/>
            <a:ext cx="7128794" cy="107882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b="1" dirty="0" smtClean="0"/>
              <a:t>NJALA UNIVERSITY</a:t>
            </a:r>
            <a:r>
              <a:rPr lang="en-CA" sz="3600" dirty="0" smtClean="0"/>
              <a:t/>
            </a:r>
            <a:br>
              <a:rPr lang="en-CA" sz="3600" dirty="0" smtClean="0"/>
            </a:br>
            <a:r>
              <a:rPr lang="en-GB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Advancing </a:t>
            </a:r>
            <a:r>
              <a:rPr lang="en-GB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intellectual </a:t>
            </a:r>
            <a:r>
              <a:rPr lang="en-GB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 </a:t>
            </a:r>
            <a:r>
              <a:rPr lang="en-GB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human capacity </a:t>
            </a:r>
            <a:r>
              <a:rPr lang="en-GB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through teaching, learning and research</a:t>
            </a:r>
            <a:r>
              <a:rPr lang="en-GB" sz="54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5400" i="1" dirty="0" smtClean="0">
                <a:latin typeface="Times New Roman" pitchFamily="18" charset="0"/>
                <a:cs typeface="Times New Roman" pitchFamily="18" charset="0"/>
              </a:rPr>
            </a:br>
            <a:endParaRPr lang="en-GB" sz="3600" dirty="0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691680" y="124171"/>
            <a:ext cx="556114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 algn="ctr"/>
            <a:r>
              <a:rPr lang="en-US" sz="4400" b="1" dirty="0" smtClean="0">
                <a:solidFill>
                  <a:srgbClr val="FF0000"/>
                </a:solidFill>
                <a:latin typeface="Verdana" pitchFamily="34" charset="0"/>
              </a:rPr>
              <a:t>Questions</a:t>
            </a:r>
            <a:r>
              <a:rPr lang="en-US" sz="3600" b="1" dirty="0" smtClean="0">
                <a:solidFill>
                  <a:srgbClr val="FF0000"/>
                </a:solidFill>
                <a:latin typeface="Verdana" pitchFamily="34" charset="0"/>
              </a:rPr>
              <a:t>??</a:t>
            </a:r>
            <a:endParaRPr lang="en-US" sz="36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9912" y="3120180"/>
            <a:ext cx="108012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435395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611560" y="188641"/>
            <a:ext cx="691276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Introduction</a:t>
            </a:r>
            <a:endParaRPr lang="en-US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95736" y="6232227"/>
            <a:ext cx="4752528" cy="365125"/>
          </a:xfrm>
        </p:spPr>
        <p:txBody>
          <a:bodyPr/>
          <a:lstStyle/>
          <a:p>
            <a:r>
              <a:rPr lang="en-GB" sz="1600" b="1" dirty="0" smtClean="0"/>
              <a:t>Njala University</a:t>
            </a:r>
            <a:endParaRPr lang="en-GB" sz="1600" b="1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539552" y="1052736"/>
            <a:ext cx="8352928" cy="4464496"/>
          </a:xfrm>
        </p:spPr>
        <p:txBody>
          <a:bodyPr rtlCol="0">
            <a:noAutofit/>
          </a:bodyPr>
          <a:lstStyle/>
          <a:p>
            <a:pPr>
              <a:buFont typeface="Wingdings" panose="05000000000000000000" pitchFamily="2" charset="2"/>
              <a:buChar char="Ø"/>
              <a:defRPr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ICT refers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to hardware, software, networks and media for collection, storage, processing, transmission and presentation of information in the formats of voice, data, text and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images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20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ICT Directorate was established  in January 2014, under the </a:t>
            </a:r>
            <a:r>
              <a:rPr lang="en-US" sz="20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Office of the Vice Chancellor and Principal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endParaRPr lang="en-US" sz="2000" dirty="0" smtClean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20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 oversee the development and mainstreaming of ICT in </a:t>
            </a:r>
            <a:r>
              <a:rPr lang="en-US" sz="2000" dirty="0" err="1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Njala</a:t>
            </a:r>
            <a:r>
              <a:rPr lang="en-US" sz="20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University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endParaRPr lang="en-US" sz="2000" kern="0" dirty="0" smtClean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2000" kern="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Our </a:t>
            </a:r>
            <a:r>
              <a:rPr lang="en-US" sz="2000" kern="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strategic goal is to </a:t>
            </a:r>
            <a:r>
              <a:rPr lang="en-US" sz="2000" kern="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develop a sustainable ICT infrastructure to strengthen teaching, learning and research in the university</a:t>
            </a:r>
            <a:endParaRPr lang="en-US" sz="2000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59249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226" y="71414"/>
            <a:ext cx="7367182" cy="714380"/>
          </a:xfrm>
        </p:spPr>
        <p:txBody>
          <a:bodyPr>
            <a:noAutofit/>
          </a:bodyPr>
          <a:lstStyle/>
          <a:p>
            <a:r>
              <a:rPr lang="en-US" sz="40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ICT@Njala</a:t>
            </a:r>
            <a:r>
              <a:rPr lang="en-US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University</a:t>
            </a:r>
            <a:endParaRPr lang="en-US" sz="4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95736" y="6232227"/>
            <a:ext cx="4752528" cy="365125"/>
          </a:xfrm>
        </p:spPr>
        <p:txBody>
          <a:bodyPr/>
          <a:lstStyle/>
          <a:p>
            <a:r>
              <a:rPr lang="en-GB" sz="1600" b="1" dirty="0" smtClean="0"/>
              <a:t>Njala University</a:t>
            </a:r>
            <a:endParaRPr lang="en-GB" sz="1600" b="1" dirty="0"/>
          </a:p>
        </p:txBody>
      </p:sp>
      <p:sp>
        <p:nvSpPr>
          <p:cNvPr id="3" name="Rectangle 2"/>
          <p:cNvSpPr/>
          <p:nvPr/>
        </p:nvSpPr>
        <p:spPr>
          <a:xfrm>
            <a:off x="971600" y="1124744"/>
            <a:ext cx="777686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dirty="0"/>
              <a:t>Our </a:t>
            </a:r>
            <a:r>
              <a:rPr lang="en-GB" sz="3200" dirty="0" smtClean="0"/>
              <a:t>vision is to </a:t>
            </a:r>
            <a:r>
              <a:rPr lang="en-GB" sz="3200" dirty="0"/>
              <a:t>make </a:t>
            </a:r>
            <a:r>
              <a:rPr lang="en-GB" sz="3200" dirty="0" smtClean="0"/>
              <a:t>the </a:t>
            </a:r>
          </a:p>
          <a:p>
            <a:pPr algn="ctr"/>
            <a:r>
              <a:rPr lang="en-GB" sz="3600" b="1" dirty="0" smtClean="0"/>
              <a:t>ICT Directorate </a:t>
            </a:r>
          </a:p>
          <a:p>
            <a:pPr algn="ctr"/>
            <a:r>
              <a:rPr lang="en-GB" sz="3200" dirty="0" smtClean="0"/>
              <a:t>A strategic </a:t>
            </a:r>
            <a:r>
              <a:rPr lang="en-GB" sz="3200" dirty="0"/>
              <a:t>partner </a:t>
            </a:r>
          </a:p>
          <a:p>
            <a:pPr algn="ctr"/>
            <a:r>
              <a:rPr lang="en-GB" sz="3200" dirty="0" smtClean="0"/>
              <a:t>With </a:t>
            </a:r>
          </a:p>
          <a:p>
            <a:pPr algn="ctr"/>
            <a:r>
              <a:rPr lang="en-GB" sz="3200" dirty="0" smtClean="0"/>
              <a:t>the Staff and Students to </a:t>
            </a:r>
            <a:endParaRPr lang="en-GB" sz="3200" dirty="0"/>
          </a:p>
          <a:p>
            <a:pPr algn="ctr"/>
            <a:r>
              <a:rPr lang="en-GB" sz="3200" dirty="0"/>
              <a:t>help transform </a:t>
            </a:r>
          </a:p>
          <a:p>
            <a:pPr algn="ctr"/>
            <a:r>
              <a:rPr lang="en-GB" sz="3200" dirty="0"/>
              <a:t>teaching, </a:t>
            </a:r>
            <a:r>
              <a:rPr lang="en-GB" sz="3200" dirty="0" smtClean="0"/>
              <a:t>learning, research &amp;</a:t>
            </a:r>
            <a:endParaRPr lang="en-GB" sz="3200" dirty="0"/>
          </a:p>
          <a:p>
            <a:pPr algn="ctr"/>
            <a:r>
              <a:rPr lang="en-GB" sz="3200" dirty="0" smtClean="0"/>
              <a:t>Community Service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031368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95736" y="6232227"/>
            <a:ext cx="4752528" cy="365125"/>
          </a:xfrm>
        </p:spPr>
        <p:txBody>
          <a:bodyPr/>
          <a:lstStyle/>
          <a:p>
            <a:r>
              <a:rPr lang="en-GB" sz="1600" b="1" dirty="0" smtClean="0"/>
              <a:t>Njala University</a:t>
            </a:r>
            <a:endParaRPr lang="en-GB" sz="1600" b="1" dirty="0"/>
          </a:p>
        </p:txBody>
      </p:sp>
      <p:sp>
        <p:nvSpPr>
          <p:cNvPr id="6" name="Rectangle 5"/>
          <p:cNvSpPr/>
          <p:nvPr/>
        </p:nvSpPr>
        <p:spPr>
          <a:xfrm>
            <a:off x="1907704" y="476672"/>
            <a:ext cx="54006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GB" sz="4000" dirty="0"/>
          </a:p>
          <a:p>
            <a:pPr algn="ctr"/>
            <a:r>
              <a:rPr lang="en-GB" sz="4000" dirty="0"/>
              <a:t>So that </a:t>
            </a:r>
            <a:r>
              <a:rPr lang="en-GB" sz="4000" dirty="0" smtClean="0"/>
              <a:t>…</a:t>
            </a:r>
          </a:p>
          <a:p>
            <a:pPr algn="ctr"/>
            <a:endParaRPr lang="en-GB" sz="4000" dirty="0"/>
          </a:p>
          <a:p>
            <a:pPr algn="ctr"/>
            <a:r>
              <a:rPr lang="en-GB" sz="4000" dirty="0"/>
              <a:t>… a lecturer in </a:t>
            </a:r>
            <a:r>
              <a:rPr lang="en-GB" sz="4000" dirty="0" smtClean="0"/>
              <a:t>London </a:t>
            </a:r>
            <a:r>
              <a:rPr lang="en-GB" sz="4000" dirty="0"/>
              <a:t>can connect his projector to the laptops in a classroom </a:t>
            </a:r>
            <a:r>
              <a:rPr lang="en-GB" sz="4000" dirty="0" smtClean="0"/>
              <a:t>to teach students in </a:t>
            </a:r>
            <a:r>
              <a:rPr lang="en-GB" sz="4000" dirty="0" err="1" smtClean="0"/>
              <a:t>Njala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839061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95736" y="6232227"/>
            <a:ext cx="4752528" cy="365125"/>
          </a:xfrm>
        </p:spPr>
        <p:txBody>
          <a:bodyPr/>
          <a:lstStyle/>
          <a:p>
            <a:r>
              <a:rPr lang="en-GB" sz="1600" b="1" dirty="0" smtClean="0"/>
              <a:t>Njala University</a:t>
            </a:r>
            <a:endParaRPr lang="en-GB" sz="1600" b="1" dirty="0"/>
          </a:p>
        </p:txBody>
      </p:sp>
      <p:sp>
        <p:nvSpPr>
          <p:cNvPr id="4" name="Rectangle 3"/>
          <p:cNvSpPr/>
          <p:nvPr/>
        </p:nvSpPr>
        <p:spPr>
          <a:xfrm>
            <a:off x="2051720" y="980728"/>
            <a:ext cx="51125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dirty="0"/>
              <a:t>… and doctors </a:t>
            </a:r>
            <a:r>
              <a:rPr lang="en-GB" sz="4000" dirty="0" smtClean="0"/>
              <a:t>and Health Workers can </a:t>
            </a:r>
            <a:r>
              <a:rPr lang="en-GB" sz="4000" dirty="0"/>
              <a:t>collaborate with each other remotely</a:t>
            </a:r>
          </a:p>
        </p:txBody>
      </p:sp>
    </p:spTree>
    <p:extLst>
      <p:ext uri="{BB962C8B-B14F-4D97-AF65-F5344CB8AC3E}">
        <p14:creationId xmlns:p14="http://schemas.microsoft.com/office/powerpoint/2010/main" val="34362824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95736" y="6232227"/>
            <a:ext cx="4752528" cy="365125"/>
          </a:xfrm>
        </p:spPr>
        <p:txBody>
          <a:bodyPr/>
          <a:lstStyle/>
          <a:p>
            <a:r>
              <a:rPr lang="en-GB" sz="1600" b="1" dirty="0" smtClean="0"/>
              <a:t>Njala University</a:t>
            </a:r>
            <a:endParaRPr lang="en-GB" sz="1600" b="1" dirty="0"/>
          </a:p>
        </p:txBody>
      </p:sp>
      <p:sp>
        <p:nvSpPr>
          <p:cNvPr id="4" name="Rectangle 3"/>
          <p:cNvSpPr/>
          <p:nvPr/>
        </p:nvSpPr>
        <p:spPr>
          <a:xfrm>
            <a:off x="2051720" y="980728"/>
            <a:ext cx="511256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dirty="0" smtClean="0"/>
              <a:t>… </a:t>
            </a:r>
            <a:r>
              <a:rPr lang="en-GB" sz="4000" dirty="0"/>
              <a:t>and a student at her dorm connect to a server on the web to invent the </a:t>
            </a:r>
            <a:r>
              <a:rPr lang="en-GB" sz="4000"/>
              <a:t>new </a:t>
            </a:r>
            <a:r>
              <a:rPr lang="en-GB" sz="4000" b="1" smtClean="0"/>
              <a:t>Facebook…..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41887417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94340"/>
            <a:ext cx="7632848" cy="714380"/>
          </a:xfrm>
        </p:spPr>
        <p:txBody>
          <a:bodyPr>
            <a:noAutofit/>
          </a:bodyPr>
          <a:lstStyle/>
          <a:p>
            <a:pPr algn="l"/>
            <a:r>
              <a:rPr lang="en-US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Core ICT Services @ NU</a:t>
            </a:r>
            <a:endParaRPr lang="en-US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95736" y="6232227"/>
            <a:ext cx="4752528" cy="365125"/>
          </a:xfrm>
        </p:spPr>
        <p:txBody>
          <a:bodyPr/>
          <a:lstStyle/>
          <a:p>
            <a:r>
              <a:rPr lang="en-GB" sz="1600" b="1" dirty="0" smtClean="0"/>
              <a:t>Njala University</a:t>
            </a:r>
            <a:endParaRPr lang="en-GB" sz="1600" b="1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73216614"/>
              </p:ext>
            </p:extLst>
          </p:nvPr>
        </p:nvGraphicFramePr>
        <p:xfrm>
          <a:off x="457200" y="1124744"/>
          <a:ext cx="8579296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31333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611559" y="1961545"/>
            <a:ext cx="563012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GB" sz="4000" b="1" dirty="0" smtClean="0">
                <a:latin typeface="Verdana" pitchFamily="34" charset="0"/>
              </a:rPr>
              <a:t>ICT ACCEPTABLE USE POLICIES</a:t>
            </a:r>
            <a:endParaRPr lang="en-GB" sz="4000" b="1" dirty="0">
              <a:latin typeface="Verdana" pitchFamily="34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6010008" y="954757"/>
            <a:ext cx="2738456" cy="4387057"/>
            <a:chOff x="2842" y="819"/>
            <a:chExt cx="1974" cy="2874"/>
          </a:xfrm>
        </p:grpSpPr>
        <p:grpSp>
          <p:nvGrpSpPr>
            <p:cNvPr id="4" name="Group 4"/>
            <p:cNvGrpSpPr>
              <a:grpSpLocks/>
            </p:cNvGrpSpPr>
            <p:nvPr/>
          </p:nvGrpSpPr>
          <p:grpSpPr bwMode="auto">
            <a:xfrm>
              <a:off x="3652" y="1064"/>
              <a:ext cx="352" cy="548"/>
              <a:chOff x="3652" y="1064"/>
              <a:chExt cx="352" cy="548"/>
            </a:xfrm>
          </p:grpSpPr>
          <p:grpSp>
            <p:nvGrpSpPr>
              <p:cNvPr id="5" name="Group 5"/>
              <p:cNvGrpSpPr>
                <a:grpSpLocks/>
              </p:cNvGrpSpPr>
              <p:nvPr/>
            </p:nvGrpSpPr>
            <p:grpSpPr bwMode="auto">
              <a:xfrm>
                <a:off x="3652" y="1271"/>
                <a:ext cx="344" cy="89"/>
                <a:chOff x="3652" y="1271"/>
                <a:chExt cx="344" cy="89"/>
              </a:xfrm>
            </p:grpSpPr>
            <p:sp>
              <p:nvSpPr>
                <p:cNvPr id="76" name="Freeform 6"/>
                <p:cNvSpPr>
                  <a:spLocks/>
                </p:cNvSpPr>
                <p:nvPr/>
              </p:nvSpPr>
              <p:spPr bwMode="auto">
                <a:xfrm>
                  <a:off x="3965" y="1271"/>
                  <a:ext cx="31" cy="89"/>
                </a:xfrm>
                <a:custGeom>
                  <a:avLst/>
                  <a:gdLst>
                    <a:gd name="T0" fmla="*/ 1 w 61"/>
                    <a:gd name="T1" fmla="*/ 1 h 178"/>
                    <a:gd name="T2" fmla="*/ 1 w 61"/>
                    <a:gd name="T3" fmla="*/ 1 h 178"/>
                    <a:gd name="T4" fmla="*/ 1 w 61"/>
                    <a:gd name="T5" fmla="*/ 0 h 178"/>
                    <a:gd name="T6" fmla="*/ 1 w 61"/>
                    <a:gd name="T7" fmla="*/ 0 h 178"/>
                    <a:gd name="T8" fmla="*/ 1 w 61"/>
                    <a:gd name="T9" fmla="*/ 1 h 178"/>
                    <a:gd name="T10" fmla="*/ 1 w 61"/>
                    <a:gd name="T11" fmla="*/ 1 h 178"/>
                    <a:gd name="T12" fmla="*/ 1 w 61"/>
                    <a:gd name="T13" fmla="*/ 1 h 178"/>
                    <a:gd name="T14" fmla="*/ 1 w 61"/>
                    <a:gd name="T15" fmla="*/ 1 h 178"/>
                    <a:gd name="T16" fmla="*/ 1 w 61"/>
                    <a:gd name="T17" fmla="*/ 1 h 178"/>
                    <a:gd name="T18" fmla="*/ 1 w 61"/>
                    <a:gd name="T19" fmla="*/ 1 h 178"/>
                    <a:gd name="T20" fmla="*/ 1 w 61"/>
                    <a:gd name="T21" fmla="*/ 1 h 178"/>
                    <a:gd name="T22" fmla="*/ 1 w 61"/>
                    <a:gd name="T23" fmla="*/ 1 h 178"/>
                    <a:gd name="T24" fmla="*/ 1 w 61"/>
                    <a:gd name="T25" fmla="*/ 1 h 178"/>
                    <a:gd name="T26" fmla="*/ 1 w 61"/>
                    <a:gd name="T27" fmla="*/ 1 h 178"/>
                    <a:gd name="T28" fmla="*/ 1 w 61"/>
                    <a:gd name="T29" fmla="*/ 1 h 178"/>
                    <a:gd name="T30" fmla="*/ 1 w 61"/>
                    <a:gd name="T31" fmla="*/ 1 h 178"/>
                    <a:gd name="T32" fmla="*/ 1 w 61"/>
                    <a:gd name="T33" fmla="*/ 1 h 178"/>
                    <a:gd name="T34" fmla="*/ 1 w 61"/>
                    <a:gd name="T35" fmla="*/ 1 h 178"/>
                    <a:gd name="T36" fmla="*/ 1 w 61"/>
                    <a:gd name="T37" fmla="*/ 1 h 178"/>
                    <a:gd name="T38" fmla="*/ 1 w 61"/>
                    <a:gd name="T39" fmla="*/ 1 h 178"/>
                    <a:gd name="T40" fmla="*/ 1 w 61"/>
                    <a:gd name="T41" fmla="*/ 1 h 178"/>
                    <a:gd name="T42" fmla="*/ 1 w 61"/>
                    <a:gd name="T43" fmla="*/ 1 h 178"/>
                    <a:gd name="T44" fmla="*/ 0 w 61"/>
                    <a:gd name="T45" fmla="*/ 1 h 178"/>
                    <a:gd name="T46" fmla="*/ 1 w 61"/>
                    <a:gd name="T47" fmla="*/ 1 h 178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61"/>
                    <a:gd name="T73" fmla="*/ 0 h 178"/>
                    <a:gd name="T74" fmla="*/ 61 w 61"/>
                    <a:gd name="T75" fmla="*/ 178 h 178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61" h="178">
                      <a:moveTo>
                        <a:pt x="1" y="11"/>
                      </a:moveTo>
                      <a:lnTo>
                        <a:pt x="25" y="1"/>
                      </a:lnTo>
                      <a:lnTo>
                        <a:pt x="36" y="0"/>
                      </a:lnTo>
                      <a:lnTo>
                        <a:pt x="44" y="0"/>
                      </a:lnTo>
                      <a:lnTo>
                        <a:pt x="49" y="1"/>
                      </a:lnTo>
                      <a:lnTo>
                        <a:pt x="54" y="5"/>
                      </a:lnTo>
                      <a:lnTo>
                        <a:pt x="59" y="15"/>
                      </a:lnTo>
                      <a:lnTo>
                        <a:pt x="61" y="25"/>
                      </a:lnTo>
                      <a:lnTo>
                        <a:pt x="59" y="38"/>
                      </a:lnTo>
                      <a:lnTo>
                        <a:pt x="58" y="48"/>
                      </a:lnTo>
                      <a:lnTo>
                        <a:pt x="51" y="60"/>
                      </a:lnTo>
                      <a:lnTo>
                        <a:pt x="46" y="68"/>
                      </a:lnTo>
                      <a:lnTo>
                        <a:pt x="39" y="76"/>
                      </a:lnTo>
                      <a:lnTo>
                        <a:pt x="36" y="88"/>
                      </a:lnTo>
                      <a:lnTo>
                        <a:pt x="36" y="96"/>
                      </a:lnTo>
                      <a:lnTo>
                        <a:pt x="36" y="113"/>
                      </a:lnTo>
                      <a:lnTo>
                        <a:pt x="36" y="126"/>
                      </a:lnTo>
                      <a:lnTo>
                        <a:pt x="38" y="138"/>
                      </a:lnTo>
                      <a:lnTo>
                        <a:pt x="36" y="148"/>
                      </a:lnTo>
                      <a:lnTo>
                        <a:pt x="31" y="160"/>
                      </a:lnTo>
                      <a:lnTo>
                        <a:pt x="25" y="167"/>
                      </a:lnTo>
                      <a:lnTo>
                        <a:pt x="15" y="173"/>
                      </a:lnTo>
                      <a:lnTo>
                        <a:pt x="0" y="178"/>
                      </a:lnTo>
                      <a:lnTo>
                        <a:pt x="1" y="11"/>
                      </a:lnTo>
                      <a:close/>
                    </a:path>
                  </a:pathLst>
                </a:custGeom>
                <a:solidFill>
                  <a:srgbClr val="FFC080"/>
                </a:solidFill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Verdana" pitchFamily="34" charset="0"/>
                  </a:endParaRPr>
                </a:p>
              </p:txBody>
            </p:sp>
            <p:sp>
              <p:nvSpPr>
                <p:cNvPr id="77" name="Freeform 7"/>
                <p:cNvSpPr>
                  <a:spLocks/>
                </p:cNvSpPr>
                <p:nvPr/>
              </p:nvSpPr>
              <p:spPr bwMode="auto">
                <a:xfrm>
                  <a:off x="3652" y="1271"/>
                  <a:ext cx="29" cy="89"/>
                </a:xfrm>
                <a:custGeom>
                  <a:avLst/>
                  <a:gdLst>
                    <a:gd name="T0" fmla="*/ 0 w 60"/>
                    <a:gd name="T1" fmla="*/ 1 h 178"/>
                    <a:gd name="T2" fmla="*/ 0 w 60"/>
                    <a:gd name="T3" fmla="*/ 1 h 178"/>
                    <a:gd name="T4" fmla="*/ 0 w 60"/>
                    <a:gd name="T5" fmla="*/ 0 h 178"/>
                    <a:gd name="T6" fmla="*/ 0 w 60"/>
                    <a:gd name="T7" fmla="*/ 0 h 178"/>
                    <a:gd name="T8" fmla="*/ 0 w 60"/>
                    <a:gd name="T9" fmla="*/ 1 h 178"/>
                    <a:gd name="T10" fmla="*/ 0 w 60"/>
                    <a:gd name="T11" fmla="*/ 1 h 178"/>
                    <a:gd name="T12" fmla="*/ 0 w 60"/>
                    <a:gd name="T13" fmla="*/ 1 h 178"/>
                    <a:gd name="T14" fmla="*/ 0 w 60"/>
                    <a:gd name="T15" fmla="*/ 1 h 178"/>
                    <a:gd name="T16" fmla="*/ 0 w 60"/>
                    <a:gd name="T17" fmla="*/ 1 h 178"/>
                    <a:gd name="T18" fmla="*/ 0 w 60"/>
                    <a:gd name="T19" fmla="*/ 1 h 178"/>
                    <a:gd name="T20" fmla="*/ 0 w 60"/>
                    <a:gd name="T21" fmla="*/ 1 h 178"/>
                    <a:gd name="T22" fmla="*/ 0 w 60"/>
                    <a:gd name="T23" fmla="*/ 1 h 178"/>
                    <a:gd name="T24" fmla="*/ 0 w 60"/>
                    <a:gd name="T25" fmla="*/ 1 h 178"/>
                    <a:gd name="T26" fmla="*/ 0 w 60"/>
                    <a:gd name="T27" fmla="*/ 1 h 178"/>
                    <a:gd name="T28" fmla="*/ 0 w 60"/>
                    <a:gd name="T29" fmla="*/ 1 h 178"/>
                    <a:gd name="T30" fmla="*/ 0 w 60"/>
                    <a:gd name="T31" fmla="*/ 1 h 178"/>
                    <a:gd name="T32" fmla="*/ 0 w 60"/>
                    <a:gd name="T33" fmla="*/ 1 h 178"/>
                    <a:gd name="T34" fmla="*/ 0 w 60"/>
                    <a:gd name="T35" fmla="*/ 1 h 178"/>
                    <a:gd name="T36" fmla="*/ 0 w 60"/>
                    <a:gd name="T37" fmla="*/ 1 h 178"/>
                    <a:gd name="T38" fmla="*/ 0 w 60"/>
                    <a:gd name="T39" fmla="*/ 1 h 178"/>
                    <a:gd name="T40" fmla="*/ 0 w 60"/>
                    <a:gd name="T41" fmla="*/ 1 h 178"/>
                    <a:gd name="T42" fmla="*/ 0 w 60"/>
                    <a:gd name="T43" fmla="*/ 1 h 178"/>
                    <a:gd name="T44" fmla="*/ 0 w 60"/>
                    <a:gd name="T45" fmla="*/ 1 h 178"/>
                    <a:gd name="T46" fmla="*/ 0 w 60"/>
                    <a:gd name="T47" fmla="*/ 1 h 178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60"/>
                    <a:gd name="T73" fmla="*/ 0 h 178"/>
                    <a:gd name="T74" fmla="*/ 60 w 60"/>
                    <a:gd name="T75" fmla="*/ 178 h 178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60" h="178">
                      <a:moveTo>
                        <a:pt x="60" y="11"/>
                      </a:moveTo>
                      <a:lnTo>
                        <a:pt x="35" y="1"/>
                      </a:lnTo>
                      <a:lnTo>
                        <a:pt x="25" y="0"/>
                      </a:lnTo>
                      <a:lnTo>
                        <a:pt x="15" y="0"/>
                      </a:lnTo>
                      <a:lnTo>
                        <a:pt x="10" y="1"/>
                      </a:lnTo>
                      <a:lnTo>
                        <a:pt x="5" y="5"/>
                      </a:lnTo>
                      <a:lnTo>
                        <a:pt x="2" y="15"/>
                      </a:lnTo>
                      <a:lnTo>
                        <a:pt x="0" y="25"/>
                      </a:lnTo>
                      <a:lnTo>
                        <a:pt x="0" y="38"/>
                      </a:lnTo>
                      <a:lnTo>
                        <a:pt x="2" y="48"/>
                      </a:lnTo>
                      <a:lnTo>
                        <a:pt x="9" y="60"/>
                      </a:lnTo>
                      <a:lnTo>
                        <a:pt x="15" y="68"/>
                      </a:lnTo>
                      <a:lnTo>
                        <a:pt x="20" y="76"/>
                      </a:lnTo>
                      <a:lnTo>
                        <a:pt x="24" y="88"/>
                      </a:lnTo>
                      <a:lnTo>
                        <a:pt x="25" y="96"/>
                      </a:lnTo>
                      <a:lnTo>
                        <a:pt x="24" y="113"/>
                      </a:lnTo>
                      <a:lnTo>
                        <a:pt x="24" y="126"/>
                      </a:lnTo>
                      <a:lnTo>
                        <a:pt x="22" y="138"/>
                      </a:lnTo>
                      <a:lnTo>
                        <a:pt x="24" y="148"/>
                      </a:lnTo>
                      <a:lnTo>
                        <a:pt x="29" y="160"/>
                      </a:lnTo>
                      <a:lnTo>
                        <a:pt x="35" y="167"/>
                      </a:lnTo>
                      <a:lnTo>
                        <a:pt x="45" y="173"/>
                      </a:lnTo>
                      <a:lnTo>
                        <a:pt x="60" y="178"/>
                      </a:lnTo>
                      <a:lnTo>
                        <a:pt x="60" y="11"/>
                      </a:lnTo>
                      <a:close/>
                    </a:path>
                  </a:pathLst>
                </a:custGeom>
                <a:solidFill>
                  <a:srgbClr val="FFC080"/>
                </a:solidFill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Verdana" pitchFamily="34" charset="0"/>
                  </a:endParaRPr>
                </a:p>
              </p:txBody>
            </p:sp>
          </p:grpSp>
          <p:sp>
            <p:nvSpPr>
              <p:cNvPr id="53" name="Rectangle 8"/>
              <p:cNvSpPr>
                <a:spLocks noChangeArrowheads="1"/>
              </p:cNvSpPr>
              <p:nvPr/>
            </p:nvSpPr>
            <p:spPr bwMode="auto">
              <a:xfrm>
                <a:off x="3745" y="1514"/>
                <a:ext cx="165" cy="98"/>
              </a:xfrm>
              <a:prstGeom prst="rect">
                <a:avLst/>
              </a:prstGeom>
              <a:solidFill>
                <a:srgbClr val="FFC080"/>
              </a:solidFill>
              <a:ln w="11113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Verdana" pitchFamily="34" charset="0"/>
                </a:endParaRPr>
              </a:p>
            </p:txBody>
          </p:sp>
          <p:sp>
            <p:nvSpPr>
              <p:cNvPr id="54" name="Freeform 9"/>
              <p:cNvSpPr>
                <a:spLocks/>
              </p:cNvSpPr>
              <p:nvPr/>
            </p:nvSpPr>
            <p:spPr bwMode="auto">
              <a:xfrm>
                <a:off x="3676" y="1106"/>
                <a:ext cx="300" cy="446"/>
              </a:xfrm>
              <a:custGeom>
                <a:avLst/>
                <a:gdLst>
                  <a:gd name="T0" fmla="*/ 0 w 601"/>
                  <a:gd name="T1" fmla="*/ 0 h 893"/>
                  <a:gd name="T2" fmla="*/ 0 w 601"/>
                  <a:gd name="T3" fmla="*/ 1 h 893"/>
                  <a:gd name="T4" fmla="*/ 0 w 601"/>
                  <a:gd name="T5" fmla="*/ 1 h 893"/>
                  <a:gd name="T6" fmla="*/ 0 w 601"/>
                  <a:gd name="T7" fmla="*/ 1 h 893"/>
                  <a:gd name="T8" fmla="*/ 0 w 601"/>
                  <a:gd name="T9" fmla="*/ 2 h 893"/>
                  <a:gd name="T10" fmla="*/ 0 w 601"/>
                  <a:gd name="T11" fmla="*/ 2 h 893"/>
                  <a:gd name="T12" fmla="*/ 0 w 601"/>
                  <a:gd name="T13" fmla="*/ 2 h 893"/>
                  <a:gd name="T14" fmla="*/ 0 w 601"/>
                  <a:gd name="T15" fmla="*/ 3 h 893"/>
                  <a:gd name="T16" fmla="*/ 0 w 601"/>
                  <a:gd name="T17" fmla="*/ 3 h 893"/>
                  <a:gd name="T18" fmla="*/ 0 w 601"/>
                  <a:gd name="T19" fmla="*/ 3 h 893"/>
                  <a:gd name="T20" fmla="*/ 1 w 601"/>
                  <a:gd name="T21" fmla="*/ 3 h 893"/>
                  <a:gd name="T22" fmla="*/ 1 w 601"/>
                  <a:gd name="T23" fmla="*/ 3 h 893"/>
                  <a:gd name="T24" fmla="*/ 1 w 601"/>
                  <a:gd name="T25" fmla="*/ 3 h 893"/>
                  <a:gd name="T26" fmla="*/ 1 w 601"/>
                  <a:gd name="T27" fmla="*/ 3 h 893"/>
                  <a:gd name="T28" fmla="*/ 1 w 601"/>
                  <a:gd name="T29" fmla="*/ 3 h 893"/>
                  <a:gd name="T30" fmla="*/ 1 w 601"/>
                  <a:gd name="T31" fmla="*/ 3 h 893"/>
                  <a:gd name="T32" fmla="*/ 2 w 601"/>
                  <a:gd name="T33" fmla="*/ 2 h 893"/>
                  <a:gd name="T34" fmla="*/ 2 w 601"/>
                  <a:gd name="T35" fmla="*/ 2 h 893"/>
                  <a:gd name="T36" fmla="*/ 2 w 601"/>
                  <a:gd name="T37" fmla="*/ 2 h 893"/>
                  <a:gd name="T38" fmla="*/ 2 w 601"/>
                  <a:gd name="T39" fmla="*/ 2 h 893"/>
                  <a:gd name="T40" fmla="*/ 2 w 601"/>
                  <a:gd name="T41" fmla="*/ 2 h 893"/>
                  <a:gd name="T42" fmla="*/ 2 w 601"/>
                  <a:gd name="T43" fmla="*/ 1 h 893"/>
                  <a:gd name="T44" fmla="*/ 2 w 601"/>
                  <a:gd name="T45" fmla="*/ 1 h 893"/>
                  <a:gd name="T46" fmla="*/ 2 w 601"/>
                  <a:gd name="T47" fmla="*/ 1 h 893"/>
                  <a:gd name="T48" fmla="*/ 2 w 601"/>
                  <a:gd name="T49" fmla="*/ 1 h 893"/>
                  <a:gd name="T50" fmla="*/ 2 w 601"/>
                  <a:gd name="T51" fmla="*/ 0 h 893"/>
                  <a:gd name="T52" fmla="*/ 2 w 601"/>
                  <a:gd name="T53" fmla="*/ 0 h 893"/>
                  <a:gd name="T54" fmla="*/ 2 w 601"/>
                  <a:gd name="T55" fmla="*/ 0 h 893"/>
                  <a:gd name="T56" fmla="*/ 1 w 601"/>
                  <a:gd name="T57" fmla="*/ 0 h 893"/>
                  <a:gd name="T58" fmla="*/ 1 w 601"/>
                  <a:gd name="T59" fmla="*/ 0 h 893"/>
                  <a:gd name="T60" fmla="*/ 1 w 601"/>
                  <a:gd name="T61" fmla="*/ 0 h 893"/>
                  <a:gd name="T62" fmla="*/ 1 w 601"/>
                  <a:gd name="T63" fmla="*/ 0 h 893"/>
                  <a:gd name="T64" fmla="*/ 1 w 601"/>
                  <a:gd name="T65" fmla="*/ 0 h 893"/>
                  <a:gd name="T66" fmla="*/ 1 w 601"/>
                  <a:gd name="T67" fmla="*/ 0 h 893"/>
                  <a:gd name="T68" fmla="*/ 0 w 601"/>
                  <a:gd name="T69" fmla="*/ 0 h 893"/>
                  <a:gd name="T70" fmla="*/ 0 w 601"/>
                  <a:gd name="T71" fmla="*/ 0 h 893"/>
                  <a:gd name="T72" fmla="*/ 0 w 601"/>
                  <a:gd name="T73" fmla="*/ 0 h 893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601"/>
                  <a:gd name="T112" fmla="*/ 0 h 893"/>
                  <a:gd name="T113" fmla="*/ 601 w 601"/>
                  <a:gd name="T114" fmla="*/ 893 h 893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601" h="893">
                    <a:moveTo>
                      <a:pt x="60" y="144"/>
                    </a:moveTo>
                    <a:lnTo>
                      <a:pt x="40" y="182"/>
                    </a:lnTo>
                    <a:lnTo>
                      <a:pt x="25" y="222"/>
                    </a:lnTo>
                    <a:lnTo>
                      <a:pt x="15" y="261"/>
                    </a:lnTo>
                    <a:lnTo>
                      <a:pt x="9" y="309"/>
                    </a:lnTo>
                    <a:lnTo>
                      <a:pt x="4" y="362"/>
                    </a:lnTo>
                    <a:lnTo>
                      <a:pt x="2" y="411"/>
                    </a:lnTo>
                    <a:lnTo>
                      <a:pt x="0" y="459"/>
                    </a:lnTo>
                    <a:lnTo>
                      <a:pt x="0" y="519"/>
                    </a:lnTo>
                    <a:lnTo>
                      <a:pt x="4" y="568"/>
                    </a:lnTo>
                    <a:lnTo>
                      <a:pt x="10" y="616"/>
                    </a:lnTo>
                    <a:lnTo>
                      <a:pt x="18" y="651"/>
                    </a:lnTo>
                    <a:lnTo>
                      <a:pt x="33" y="693"/>
                    </a:lnTo>
                    <a:lnTo>
                      <a:pt x="53" y="726"/>
                    </a:lnTo>
                    <a:lnTo>
                      <a:pt x="71" y="755"/>
                    </a:lnTo>
                    <a:lnTo>
                      <a:pt x="99" y="788"/>
                    </a:lnTo>
                    <a:lnTo>
                      <a:pt x="129" y="816"/>
                    </a:lnTo>
                    <a:lnTo>
                      <a:pt x="164" y="845"/>
                    </a:lnTo>
                    <a:lnTo>
                      <a:pt x="198" y="863"/>
                    </a:lnTo>
                    <a:lnTo>
                      <a:pt x="233" y="878"/>
                    </a:lnTo>
                    <a:lnTo>
                      <a:pt x="250" y="885"/>
                    </a:lnTo>
                    <a:lnTo>
                      <a:pt x="271" y="891"/>
                    </a:lnTo>
                    <a:lnTo>
                      <a:pt x="299" y="893"/>
                    </a:lnTo>
                    <a:lnTo>
                      <a:pt x="316" y="891"/>
                    </a:lnTo>
                    <a:lnTo>
                      <a:pt x="340" y="888"/>
                    </a:lnTo>
                    <a:lnTo>
                      <a:pt x="368" y="880"/>
                    </a:lnTo>
                    <a:lnTo>
                      <a:pt x="392" y="871"/>
                    </a:lnTo>
                    <a:lnTo>
                      <a:pt x="416" y="858"/>
                    </a:lnTo>
                    <a:lnTo>
                      <a:pt x="441" y="841"/>
                    </a:lnTo>
                    <a:lnTo>
                      <a:pt x="463" y="825"/>
                    </a:lnTo>
                    <a:lnTo>
                      <a:pt x="484" y="805"/>
                    </a:lnTo>
                    <a:lnTo>
                      <a:pt x="502" y="785"/>
                    </a:lnTo>
                    <a:lnTo>
                      <a:pt x="517" y="765"/>
                    </a:lnTo>
                    <a:lnTo>
                      <a:pt x="539" y="740"/>
                    </a:lnTo>
                    <a:lnTo>
                      <a:pt x="552" y="720"/>
                    </a:lnTo>
                    <a:lnTo>
                      <a:pt x="565" y="698"/>
                    </a:lnTo>
                    <a:lnTo>
                      <a:pt x="572" y="681"/>
                    </a:lnTo>
                    <a:lnTo>
                      <a:pt x="578" y="664"/>
                    </a:lnTo>
                    <a:lnTo>
                      <a:pt x="585" y="641"/>
                    </a:lnTo>
                    <a:lnTo>
                      <a:pt x="591" y="613"/>
                    </a:lnTo>
                    <a:lnTo>
                      <a:pt x="596" y="576"/>
                    </a:lnTo>
                    <a:lnTo>
                      <a:pt x="600" y="546"/>
                    </a:lnTo>
                    <a:lnTo>
                      <a:pt x="601" y="513"/>
                    </a:lnTo>
                    <a:lnTo>
                      <a:pt x="601" y="479"/>
                    </a:lnTo>
                    <a:lnTo>
                      <a:pt x="600" y="432"/>
                    </a:lnTo>
                    <a:lnTo>
                      <a:pt x="598" y="397"/>
                    </a:lnTo>
                    <a:lnTo>
                      <a:pt x="595" y="364"/>
                    </a:lnTo>
                    <a:lnTo>
                      <a:pt x="593" y="326"/>
                    </a:lnTo>
                    <a:lnTo>
                      <a:pt x="591" y="297"/>
                    </a:lnTo>
                    <a:lnTo>
                      <a:pt x="586" y="266"/>
                    </a:lnTo>
                    <a:lnTo>
                      <a:pt x="581" y="241"/>
                    </a:lnTo>
                    <a:lnTo>
                      <a:pt x="573" y="214"/>
                    </a:lnTo>
                    <a:lnTo>
                      <a:pt x="565" y="192"/>
                    </a:lnTo>
                    <a:lnTo>
                      <a:pt x="557" y="175"/>
                    </a:lnTo>
                    <a:lnTo>
                      <a:pt x="548" y="160"/>
                    </a:lnTo>
                    <a:lnTo>
                      <a:pt x="534" y="134"/>
                    </a:lnTo>
                    <a:lnTo>
                      <a:pt x="522" y="117"/>
                    </a:lnTo>
                    <a:lnTo>
                      <a:pt x="509" y="102"/>
                    </a:lnTo>
                    <a:lnTo>
                      <a:pt x="492" y="85"/>
                    </a:lnTo>
                    <a:lnTo>
                      <a:pt x="477" y="72"/>
                    </a:lnTo>
                    <a:lnTo>
                      <a:pt x="461" y="59"/>
                    </a:lnTo>
                    <a:lnTo>
                      <a:pt x="439" y="45"/>
                    </a:lnTo>
                    <a:lnTo>
                      <a:pt x="418" y="32"/>
                    </a:lnTo>
                    <a:lnTo>
                      <a:pt x="392" y="20"/>
                    </a:lnTo>
                    <a:lnTo>
                      <a:pt x="364" y="12"/>
                    </a:lnTo>
                    <a:lnTo>
                      <a:pt x="332" y="5"/>
                    </a:lnTo>
                    <a:lnTo>
                      <a:pt x="301" y="0"/>
                    </a:lnTo>
                    <a:lnTo>
                      <a:pt x="256" y="5"/>
                    </a:lnTo>
                    <a:lnTo>
                      <a:pt x="218" y="17"/>
                    </a:lnTo>
                    <a:lnTo>
                      <a:pt x="179" y="34"/>
                    </a:lnTo>
                    <a:lnTo>
                      <a:pt x="146" y="54"/>
                    </a:lnTo>
                    <a:lnTo>
                      <a:pt x="114" y="77"/>
                    </a:lnTo>
                    <a:lnTo>
                      <a:pt x="85" y="109"/>
                    </a:lnTo>
                    <a:lnTo>
                      <a:pt x="60" y="144"/>
                    </a:lnTo>
                    <a:close/>
                  </a:path>
                </a:pathLst>
              </a:custGeom>
              <a:solidFill>
                <a:srgbClr val="FFC080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Verdana" pitchFamily="34" charset="0"/>
                </a:endParaRPr>
              </a:p>
            </p:txBody>
          </p:sp>
          <p:sp>
            <p:nvSpPr>
              <p:cNvPr id="55" name="Freeform 10"/>
              <p:cNvSpPr>
                <a:spLocks/>
              </p:cNvSpPr>
              <p:nvPr/>
            </p:nvSpPr>
            <p:spPr bwMode="auto">
              <a:xfrm>
                <a:off x="3765" y="1443"/>
                <a:ext cx="122" cy="26"/>
              </a:xfrm>
              <a:custGeom>
                <a:avLst/>
                <a:gdLst>
                  <a:gd name="T0" fmla="*/ 0 w 244"/>
                  <a:gd name="T1" fmla="*/ 0 h 54"/>
                  <a:gd name="T2" fmla="*/ 1 w 244"/>
                  <a:gd name="T3" fmla="*/ 0 h 54"/>
                  <a:gd name="T4" fmla="*/ 1 w 244"/>
                  <a:gd name="T5" fmla="*/ 0 h 54"/>
                  <a:gd name="T6" fmla="*/ 1 w 244"/>
                  <a:gd name="T7" fmla="*/ 0 h 54"/>
                  <a:gd name="T8" fmla="*/ 1 w 244"/>
                  <a:gd name="T9" fmla="*/ 0 h 54"/>
                  <a:gd name="T10" fmla="*/ 1 w 244"/>
                  <a:gd name="T11" fmla="*/ 0 h 54"/>
                  <a:gd name="T12" fmla="*/ 1 w 244"/>
                  <a:gd name="T13" fmla="*/ 0 h 54"/>
                  <a:gd name="T14" fmla="*/ 1 w 244"/>
                  <a:gd name="T15" fmla="*/ 0 h 54"/>
                  <a:gd name="T16" fmla="*/ 1 w 244"/>
                  <a:gd name="T17" fmla="*/ 0 h 54"/>
                  <a:gd name="T18" fmla="*/ 1 w 244"/>
                  <a:gd name="T19" fmla="*/ 0 h 54"/>
                  <a:gd name="T20" fmla="*/ 1 w 244"/>
                  <a:gd name="T21" fmla="*/ 0 h 54"/>
                  <a:gd name="T22" fmla="*/ 1 w 244"/>
                  <a:gd name="T23" fmla="*/ 0 h 54"/>
                  <a:gd name="T24" fmla="*/ 1 w 244"/>
                  <a:gd name="T25" fmla="*/ 0 h 54"/>
                  <a:gd name="T26" fmla="*/ 1 w 244"/>
                  <a:gd name="T27" fmla="*/ 0 h 54"/>
                  <a:gd name="T28" fmla="*/ 1 w 244"/>
                  <a:gd name="T29" fmla="*/ 0 h 54"/>
                  <a:gd name="T30" fmla="*/ 1 w 244"/>
                  <a:gd name="T31" fmla="*/ 0 h 54"/>
                  <a:gd name="T32" fmla="*/ 1 w 244"/>
                  <a:gd name="T33" fmla="*/ 0 h 54"/>
                  <a:gd name="T34" fmla="*/ 1 w 244"/>
                  <a:gd name="T35" fmla="*/ 0 h 54"/>
                  <a:gd name="T36" fmla="*/ 1 w 244"/>
                  <a:gd name="T37" fmla="*/ 0 h 54"/>
                  <a:gd name="T38" fmla="*/ 1 w 244"/>
                  <a:gd name="T39" fmla="*/ 0 h 54"/>
                  <a:gd name="T40" fmla="*/ 1 w 244"/>
                  <a:gd name="T41" fmla="*/ 0 h 54"/>
                  <a:gd name="T42" fmla="*/ 1 w 244"/>
                  <a:gd name="T43" fmla="*/ 0 h 54"/>
                  <a:gd name="T44" fmla="*/ 1 w 244"/>
                  <a:gd name="T45" fmla="*/ 0 h 54"/>
                  <a:gd name="T46" fmla="*/ 1 w 244"/>
                  <a:gd name="T47" fmla="*/ 0 h 54"/>
                  <a:gd name="T48" fmla="*/ 1 w 244"/>
                  <a:gd name="T49" fmla="*/ 0 h 54"/>
                  <a:gd name="T50" fmla="*/ 0 w 244"/>
                  <a:gd name="T51" fmla="*/ 0 h 5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4"/>
                  <a:gd name="T79" fmla="*/ 0 h 54"/>
                  <a:gd name="T80" fmla="*/ 244 w 244"/>
                  <a:gd name="T81" fmla="*/ 54 h 5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4" h="54">
                    <a:moveTo>
                      <a:pt x="0" y="37"/>
                    </a:moveTo>
                    <a:lnTo>
                      <a:pt x="8" y="31"/>
                    </a:lnTo>
                    <a:lnTo>
                      <a:pt x="19" y="21"/>
                    </a:lnTo>
                    <a:lnTo>
                      <a:pt x="41" y="10"/>
                    </a:lnTo>
                    <a:lnTo>
                      <a:pt x="66" y="4"/>
                    </a:lnTo>
                    <a:lnTo>
                      <a:pt x="90" y="0"/>
                    </a:lnTo>
                    <a:lnTo>
                      <a:pt x="112" y="0"/>
                    </a:lnTo>
                    <a:lnTo>
                      <a:pt x="127" y="2"/>
                    </a:lnTo>
                    <a:lnTo>
                      <a:pt x="138" y="0"/>
                    </a:lnTo>
                    <a:lnTo>
                      <a:pt x="150" y="0"/>
                    </a:lnTo>
                    <a:lnTo>
                      <a:pt x="165" y="2"/>
                    </a:lnTo>
                    <a:lnTo>
                      <a:pt x="183" y="5"/>
                    </a:lnTo>
                    <a:lnTo>
                      <a:pt x="199" y="10"/>
                    </a:lnTo>
                    <a:lnTo>
                      <a:pt x="219" y="17"/>
                    </a:lnTo>
                    <a:lnTo>
                      <a:pt x="229" y="24"/>
                    </a:lnTo>
                    <a:lnTo>
                      <a:pt x="237" y="31"/>
                    </a:lnTo>
                    <a:lnTo>
                      <a:pt x="244" y="41"/>
                    </a:lnTo>
                    <a:lnTo>
                      <a:pt x="242" y="44"/>
                    </a:lnTo>
                    <a:lnTo>
                      <a:pt x="219" y="51"/>
                    </a:lnTo>
                    <a:lnTo>
                      <a:pt x="180" y="54"/>
                    </a:lnTo>
                    <a:lnTo>
                      <a:pt x="142" y="54"/>
                    </a:lnTo>
                    <a:lnTo>
                      <a:pt x="102" y="54"/>
                    </a:lnTo>
                    <a:lnTo>
                      <a:pt x="49" y="51"/>
                    </a:lnTo>
                    <a:lnTo>
                      <a:pt x="14" y="47"/>
                    </a:lnTo>
                    <a:lnTo>
                      <a:pt x="5" y="44"/>
                    </a:lnTo>
                    <a:lnTo>
                      <a:pt x="0" y="37"/>
                    </a:lnTo>
                    <a:close/>
                  </a:path>
                </a:pathLst>
              </a:custGeom>
              <a:solidFill>
                <a:srgbClr val="FFE0C0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Verdana" pitchFamily="34" charset="0"/>
                </a:endParaRPr>
              </a:p>
            </p:txBody>
          </p:sp>
          <p:sp>
            <p:nvSpPr>
              <p:cNvPr id="56" name="Freeform 11"/>
              <p:cNvSpPr>
                <a:spLocks/>
              </p:cNvSpPr>
              <p:nvPr/>
            </p:nvSpPr>
            <p:spPr bwMode="auto">
              <a:xfrm>
                <a:off x="3657" y="1064"/>
                <a:ext cx="347" cy="240"/>
              </a:xfrm>
              <a:custGeom>
                <a:avLst/>
                <a:gdLst>
                  <a:gd name="T0" fmla="*/ 0 w 695"/>
                  <a:gd name="T1" fmla="*/ 2 h 480"/>
                  <a:gd name="T2" fmla="*/ 0 w 695"/>
                  <a:gd name="T3" fmla="*/ 2 h 480"/>
                  <a:gd name="T4" fmla="*/ 0 w 695"/>
                  <a:gd name="T5" fmla="*/ 2 h 480"/>
                  <a:gd name="T6" fmla="*/ 0 w 695"/>
                  <a:gd name="T7" fmla="*/ 2 h 480"/>
                  <a:gd name="T8" fmla="*/ 0 w 695"/>
                  <a:gd name="T9" fmla="*/ 2 h 480"/>
                  <a:gd name="T10" fmla="*/ 0 w 695"/>
                  <a:gd name="T11" fmla="*/ 2 h 480"/>
                  <a:gd name="T12" fmla="*/ 0 w 695"/>
                  <a:gd name="T13" fmla="*/ 2 h 480"/>
                  <a:gd name="T14" fmla="*/ 0 w 695"/>
                  <a:gd name="T15" fmla="*/ 2 h 480"/>
                  <a:gd name="T16" fmla="*/ 0 w 695"/>
                  <a:gd name="T17" fmla="*/ 1 h 480"/>
                  <a:gd name="T18" fmla="*/ 0 w 695"/>
                  <a:gd name="T19" fmla="*/ 1 h 480"/>
                  <a:gd name="T20" fmla="*/ 0 w 695"/>
                  <a:gd name="T21" fmla="*/ 1 h 480"/>
                  <a:gd name="T22" fmla="*/ 0 w 695"/>
                  <a:gd name="T23" fmla="*/ 1 h 480"/>
                  <a:gd name="T24" fmla="*/ 0 w 695"/>
                  <a:gd name="T25" fmla="*/ 1 h 480"/>
                  <a:gd name="T26" fmla="*/ 0 w 695"/>
                  <a:gd name="T27" fmla="*/ 1 h 480"/>
                  <a:gd name="T28" fmla="*/ 0 w 695"/>
                  <a:gd name="T29" fmla="*/ 1 h 480"/>
                  <a:gd name="T30" fmla="*/ 0 w 695"/>
                  <a:gd name="T31" fmla="*/ 1 h 480"/>
                  <a:gd name="T32" fmla="*/ 0 w 695"/>
                  <a:gd name="T33" fmla="*/ 1 h 480"/>
                  <a:gd name="T34" fmla="*/ 0 w 695"/>
                  <a:gd name="T35" fmla="*/ 1 h 480"/>
                  <a:gd name="T36" fmla="*/ 0 w 695"/>
                  <a:gd name="T37" fmla="*/ 1 h 480"/>
                  <a:gd name="T38" fmla="*/ 0 w 695"/>
                  <a:gd name="T39" fmla="*/ 1 h 480"/>
                  <a:gd name="T40" fmla="*/ 0 w 695"/>
                  <a:gd name="T41" fmla="*/ 1 h 480"/>
                  <a:gd name="T42" fmla="*/ 1 w 695"/>
                  <a:gd name="T43" fmla="*/ 1 h 480"/>
                  <a:gd name="T44" fmla="*/ 1 w 695"/>
                  <a:gd name="T45" fmla="*/ 0 h 480"/>
                  <a:gd name="T46" fmla="*/ 1 w 695"/>
                  <a:gd name="T47" fmla="*/ 1 h 480"/>
                  <a:gd name="T48" fmla="*/ 1 w 695"/>
                  <a:gd name="T49" fmla="*/ 1 h 480"/>
                  <a:gd name="T50" fmla="*/ 1 w 695"/>
                  <a:gd name="T51" fmla="*/ 1 h 480"/>
                  <a:gd name="T52" fmla="*/ 1 w 695"/>
                  <a:gd name="T53" fmla="*/ 1 h 480"/>
                  <a:gd name="T54" fmla="*/ 2 w 695"/>
                  <a:gd name="T55" fmla="*/ 1 h 480"/>
                  <a:gd name="T56" fmla="*/ 2 w 695"/>
                  <a:gd name="T57" fmla="*/ 1 h 480"/>
                  <a:gd name="T58" fmla="*/ 2 w 695"/>
                  <a:gd name="T59" fmla="*/ 1 h 480"/>
                  <a:gd name="T60" fmla="*/ 2 w 695"/>
                  <a:gd name="T61" fmla="*/ 1 h 480"/>
                  <a:gd name="T62" fmla="*/ 2 w 695"/>
                  <a:gd name="T63" fmla="*/ 1 h 480"/>
                  <a:gd name="T64" fmla="*/ 2 w 695"/>
                  <a:gd name="T65" fmla="*/ 1 h 480"/>
                  <a:gd name="T66" fmla="*/ 2 w 695"/>
                  <a:gd name="T67" fmla="*/ 1 h 480"/>
                  <a:gd name="T68" fmla="*/ 2 w 695"/>
                  <a:gd name="T69" fmla="*/ 1 h 480"/>
                  <a:gd name="T70" fmla="*/ 2 w 695"/>
                  <a:gd name="T71" fmla="*/ 1 h 480"/>
                  <a:gd name="T72" fmla="*/ 2 w 695"/>
                  <a:gd name="T73" fmla="*/ 2 h 480"/>
                  <a:gd name="T74" fmla="*/ 2 w 695"/>
                  <a:gd name="T75" fmla="*/ 2 h 480"/>
                  <a:gd name="T76" fmla="*/ 2 w 695"/>
                  <a:gd name="T77" fmla="*/ 2 h 480"/>
                  <a:gd name="T78" fmla="*/ 2 w 695"/>
                  <a:gd name="T79" fmla="*/ 2 h 480"/>
                  <a:gd name="T80" fmla="*/ 2 w 695"/>
                  <a:gd name="T81" fmla="*/ 1 h 480"/>
                  <a:gd name="T82" fmla="*/ 1 w 695"/>
                  <a:gd name="T83" fmla="*/ 1 h 480"/>
                  <a:gd name="T84" fmla="*/ 1 w 695"/>
                  <a:gd name="T85" fmla="*/ 1 h 480"/>
                  <a:gd name="T86" fmla="*/ 0 w 695"/>
                  <a:gd name="T87" fmla="*/ 1 h 480"/>
                  <a:gd name="T88" fmla="*/ 0 w 695"/>
                  <a:gd name="T89" fmla="*/ 1 h 480"/>
                  <a:gd name="T90" fmla="*/ 0 w 695"/>
                  <a:gd name="T91" fmla="*/ 1 h 480"/>
                  <a:gd name="T92" fmla="*/ 0 w 695"/>
                  <a:gd name="T93" fmla="*/ 2 h 480"/>
                  <a:gd name="T94" fmla="*/ 0 w 695"/>
                  <a:gd name="T95" fmla="*/ 2 h 48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695"/>
                  <a:gd name="T145" fmla="*/ 0 h 480"/>
                  <a:gd name="T146" fmla="*/ 695 w 695"/>
                  <a:gd name="T147" fmla="*/ 480 h 480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695" h="480">
                    <a:moveTo>
                      <a:pt x="42" y="480"/>
                    </a:moveTo>
                    <a:lnTo>
                      <a:pt x="35" y="472"/>
                    </a:lnTo>
                    <a:lnTo>
                      <a:pt x="22" y="457"/>
                    </a:lnTo>
                    <a:lnTo>
                      <a:pt x="35" y="450"/>
                    </a:lnTo>
                    <a:lnTo>
                      <a:pt x="27" y="437"/>
                    </a:lnTo>
                    <a:lnTo>
                      <a:pt x="19" y="422"/>
                    </a:lnTo>
                    <a:lnTo>
                      <a:pt x="12" y="412"/>
                    </a:lnTo>
                    <a:lnTo>
                      <a:pt x="30" y="412"/>
                    </a:lnTo>
                    <a:lnTo>
                      <a:pt x="25" y="397"/>
                    </a:lnTo>
                    <a:lnTo>
                      <a:pt x="15" y="380"/>
                    </a:lnTo>
                    <a:lnTo>
                      <a:pt x="0" y="365"/>
                    </a:lnTo>
                    <a:lnTo>
                      <a:pt x="20" y="364"/>
                    </a:lnTo>
                    <a:lnTo>
                      <a:pt x="15" y="350"/>
                    </a:lnTo>
                    <a:lnTo>
                      <a:pt x="7" y="334"/>
                    </a:lnTo>
                    <a:lnTo>
                      <a:pt x="19" y="337"/>
                    </a:lnTo>
                    <a:lnTo>
                      <a:pt x="28" y="340"/>
                    </a:lnTo>
                    <a:lnTo>
                      <a:pt x="25" y="330"/>
                    </a:lnTo>
                    <a:lnTo>
                      <a:pt x="17" y="319"/>
                    </a:lnTo>
                    <a:lnTo>
                      <a:pt x="27" y="319"/>
                    </a:lnTo>
                    <a:lnTo>
                      <a:pt x="22" y="300"/>
                    </a:lnTo>
                    <a:lnTo>
                      <a:pt x="32" y="302"/>
                    </a:lnTo>
                    <a:lnTo>
                      <a:pt x="32" y="288"/>
                    </a:lnTo>
                    <a:lnTo>
                      <a:pt x="28" y="277"/>
                    </a:lnTo>
                    <a:lnTo>
                      <a:pt x="20" y="257"/>
                    </a:lnTo>
                    <a:lnTo>
                      <a:pt x="32" y="260"/>
                    </a:lnTo>
                    <a:lnTo>
                      <a:pt x="43" y="263"/>
                    </a:lnTo>
                    <a:lnTo>
                      <a:pt x="35" y="250"/>
                    </a:lnTo>
                    <a:lnTo>
                      <a:pt x="52" y="252"/>
                    </a:lnTo>
                    <a:lnTo>
                      <a:pt x="65" y="253"/>
                    </a:lnTo>
                    <a:lnTo>
                      <a:pt x="53" y="237"/>
                    </a:lnTo>
                    <a:lnTo>
                      <a:pt x="47" y="227"/>
                    </a:lnTo>
                    <a:lnTo>
                      <a:pt x="37" y="213"/>
                    </a:lnTo>
                    <a:lnTo>
                      <a:pt x="50" y="212"/>
                    </a:lnTo>
                    <a:lnTo>
                      <a:pt x="63" y="212"/>
                    </a:lnTo>
                    <a:lnTo>
                      <a:pt x="75" y="210"/>
                    </a:lnTo>
                    <a:lnTo>
                      <a:pt x="65" y="200"/>
                    </a:lnTo>
                    <a:lnTo>
                      <a:pt x="53" y="190"/>
                    </a:lnTo>
                    <a:lnTo>
                      <a:pt x="66" y="185"/>
                    </a:lnTo>
                    <a:lnTo>
                      <a:pt x="60" y="168"/>
                    </a:lnTo>
                    <a:lnTo>
                      <a:pt x="53" y="157"/>
                    </a:lnTo>
                    <a:lnTo>
                      <a:pt x="48" y="147"/>
                    </a:lnTo>
                    <a:lnTo>
                      <a:pt x="63" y="148"/>
                    </a:lnTo>
                    <a:lnTo>
                      <a:pt x="76" y="152"/>
                    </a:lnTo>
                    <a:lnTo>
                      <a:pt x="80" y="135"/>
                    </a:lnTo>
                    <a:lnTo>
                      <a:pt x="78" y="117"/>
                    </a:lnTo>
                    <a:lnTo>
                      <a:pt x="75" y="100"/>
                    </a:lnTo>
                    <a:lnTo>
                      <a:pt x="63" y="80"/>
                    </a:lnTo>
                    <a:lnTo>
                      <a:pt x="86" y="92"/>
                    </a:lnTo>
                    <a:lnTo>
                      <a:pt x="96" y="97"/>
                    </a:lnTo>
                    <a:lnTo>
                      <a:pt x="108" y="105"/>
                    </a:lnTo>
                    <a:lnTo>
                      <a:pt x="121" y="105"/>
                    </a:lnTo>
                    <a:lnTo>
                      <a:pt x="121" y="92"/>
                    </a:lnTo>
                    <a:lnTo>
                      <a:pt x="124" y="78"/>
                    </a:lnTo>
                    <a:lnTo>
                      <a:pt x="132" y="61"/>
                    </a:lnTo>
                    <a:lnTo>
                      <a:pt x="139" y="73"/>
                    </a:lnTo>
                    <a:lnTo>
                      <a:pt x="144" y="80"/>
                    </a:lnTo>
                    <a:lnTo>
                      <a:pt x="154" y="87"/>
                    </a:lnTo>
                    <a:lnTo>
                      <a:pt x="160" y="75"/>
                    </a:lnTo>
                    <a:lnTo>
                      <a:pt x="169" y="63"/>
                    </a:lnTo>
                    <a:lnTo>
                      <a:pt x="184" y="51"/>
                    </a:lnTo>
                    <a:lnTo>
                      <a:pt x="197" y="38"/>
                    </a:lnTo>
                    <a:lnTo>
                      <a:pt x="213" y="28"/>
                    </a:lnTo>
                    <a:lnTo>
                      <a:pt x="233" y="23"/>
                    </a:lnTo>
                    <a:lnTo>
                      <a:pt x="260" y="18"/>
                    </a:lnTo>
                    <a:lnTo>
                      <a:pt x="298" y="8"/>
                    </a:lnTo>
                    <a:lnTo>
                      <a:pt x="322" y="3"/>
                    </a:lnTo>
                    <a:lnTo>
                      <a:pt x="344" y="1"/>
                    </a:lnTo>
                    <a:lnTo>
                      <a:pt x="360" y="0"/>
                    </a:lnTo>
                    <a:lnTo>
                      <a:pt x="385" y="0"/>
                    </a:lnTo>
                    <a:lnTo>
                      <a:pt x="431" y="1"/>
                    </a:lnTo>
                    <a:lnTo>
                      <a:pt x="415" y="8"/>
                    </a:lnTo>
                    <a:lnTo>
                      <a:pt x="405" y="18"/>
                    </a:lnTo>
                    <a:lnTo>
                      <a:pt x="402" y="23"/>
                    </a:lnTo>
                    <a:lnTo>
                      <a:pt x="418" y="28"/>
                    </a:lnTo>
                    <a:lnTo>
                      <a:pt x="438" y="30"/>
                    </a:lnTo>
                    <a:lnTo>
                      <a:pt x="458" y="28"/>
                    </a:lnTo>
                    <a:lnTo>
                      <a:pt x="476" y="26"/>
                    </a:lnTo>
                    <a:lnTo>
                      <a:pt x="491" y="23"/>
                    </a:lnTo>
                    <a:lnTo>
                      <a:pt x="519" y="25"/>
                    </a:lnTo>
                    <a:lnTo>
                      <a:pt x="501" y="31"/>
                    </a:lnTo>
                    <a:lnTo>
                      <a:pt x="486" y="43"/>
                    </a:lnTo>
                    <a:lnTo>
                      <a:pt x="501" y="45"/>
                    </a:lnTo>
                    <a:lnTo>
                      <a:pt x="514" y="43"/>
                    </a:lnTo>
                    <a:lnTo>
                      <a:pt x="534" y="45"/>
                    </a:lnTo>
                    <a:lnTo>
                      <a:pt x="565" y="55"/>
                    </a:lnTo>
                    <a:lnTo>
                      <a:pt x="547" y="58"/>
                    </a:lnTo>
                    <a:lnTo>
                      <a:pt x="530" y="61"/>
                    </a:lnTo>
                    <a:lnTo>
                      <a:pt x="520" y="66"/>
                    </a:lnTo>
                    <a:lnTo>
                      <a:pt x="542" y="70"/>
                    </a:lnTo>
                    <a:lnTo>
                      <a:pt x="558" y="73"/>
                    </a:lnTo>
                    <a:lnTo>
                      <a:pt x="570" y="75"/>
                    </a:lnTo>
                    <a:lnTo>
                      <a:pt x="586" y="82"/>
                    </a:lnTo>
                    <a:lnTo>
                      <a:pt x="606" y="92"/>
                    </a:lnTo>
                    <a:lnTo>
                      <a:pt x="636" y="102"/>
                    </a:lnTo>
                    <a:lnTo>
                      <a:pt x="618" y="107"/>
                    </a:lnTo>
                    <a:lnTo>
                      <a:pt x="605" y="113"/>
                    </a:lnTo>
                    <a:lnTo>
                      <a:pt x="595" y="120"/>
                    </a:lnTo>
                    <a:lnTo>
                      <a:pt x="593" y="128"/>
                    </a:lnTo>
                    <a:lnTo>
                      <a:pt x="606" y="130"/>
                    </a:lnTo>
                    <a:lnTo>
                      <a:pt x="619" y="135"/>
                    </a:lnTo>
                    <a:lnTo>
                      <a:pt x="633" y="142"/>
                    </a:lnTo>
                    <a:lnTo>
                      <a:pt x="652" y="147"/>
                    </a:lnTo>
                    <a:lnTo>
                      <a:pt x="667" y="145"/>
                    </a:lnTo>
                    <a:lnTo>
                      <a:pt x="656" y="158"/>
                    </a:lnTo>
                    <a:lnTo>
                      <a:pt x="652" y="178"/>
                    </a:lnTo>
                    <a:lnTo>
                      <a:pt x="659" y="195"/>
                    </a:lnTo>
                    <a:lnTo>
                      <a:pt x="664" y="210"/>
                    </a:lnTo>
                    <a:lnTo>
                      <a:pt x="667" y="223"/>
                    </a:lnTo>
                    <a:lnTo>
                      <a:pt x="656" y="248"/>
                    </a:lnTo>
                    <a:lnTo>
                      <a:pt x="695" y="247"/>
                    </a:lnTo>
                    <a:lnTo>
                      <a:pt x="661" y="270"/>
                    </a:lnTo>
                    <a:lnTo>
                      <a:pt x="649" y="285"/>
                    </a:lnTo>
                    <a:lnTo>
                      <a:pt x="644" y="312"/>
                    </a:lnTo>
                    <a:lnTo>
                      <a:pt x="661" y="324"/>
                    </a:lnTo>
                    <a:lnTo>
                      <a:pt x="654" y="340"/>
                    </a:lnTo>
                    <a:lnTo>
                      <a:pt x="649" y="362"/>
                    </a:lnTo>
                    <a:lnTo>
                      <a:pt x="661" y="380"/>
                    </a:lnTo>
                    <a:lnTo>
                      <a:pt x="644" y="407"/>
                    </a:lnTo>
                    <a:lnTo>
                      <a:pt x="638" y="424"/>
                    </a:lnTo>
                    <a:lnTo>
                      <a:pt x="629" y="477"/>
                    </a:lnTo>
                    <a:lnTo>
                      <a:pt x="616" y="352"/>
                    </a:lnTo>
                    <a:lnTo>
                      <a:pt x="601" y="305"/>
                    </a:lnTo>
                    <a:lnTo>
                      <a:pt x="570" y="235"/>
                    </a:lnTo>
                    <a:lnTo>
                      <a:pt x="544" y="212"/>
                    </a:lnTo>
                    <a:lnTo>
                      <a:pt x="502" y="200"/>
                    </a:lnTo>
                    <a:lnTo>
                      <a:pt x="458" y="197"/>
                    </a:lnTo>
                    <a:lnTo>
                      <a:pt x="410" y="185"/>
                    </a:lnTo>
                    <a:lnTo>
                      <a:pt x="369" y="175"/>
                    </a:lnTo>
                    <a:lnTo>
                      <a:pt x="321" y="163"/>
                    </a:lnTo>
                    <a:lnTo>
                      <a:pt x="276" y="160"/>
                    </a:lnTo>
                    <a:lnTo>
                      <a:pt x="194" y="157"/>
                    </a:lnTo>
                    <a:lnTo>
                      <a:pt x="184" y="167"/>
                    </a:lnTo>
                    <a:lnTo>
                      <a:pt x="170" y="177"/>
                    </a:lnTo>
                    <a:lnTo>
                      <a:pt x="157" y="185"/>
                    </a:lnTo>
                    <a:lnTo>
                      <a:pt x="147" y="185"/>
                    </a:lnTo>
                    <a:lnTo>
                      <a:pt x="136" y="190"/>
                    </a:lnTo>
                    <a:lnTo>
                      <a:pt x="124" y="212"/>
                    </a:lnTo>
                    <a:lnTo>
                      <a:pt x="111" y="233"/>
                    </a:lnTo>
                    <a:lnTo>
                      <a:pt x="108" y="263"/>
                    </a:lnTo>
                    <a:lnTo>
                      <a:pt x="98" y="283"/>
                    </a:lnTo>
                    <a:lnTo>
                      <a:pt x="88" y="307"/>
                    </a:lnTo>
                    <a:lnTo>
                      <a:pt x="76" y="324"/>
                    </a:lnTo>
                    <a:lnTo>
                      <a:pt x="66" y="342"/>
                    </a:lnTo>
                    <a:lnTo>
                      <a:pt x="60" y="364"/>
                    </a:lnTo>
                    <a:lnTo>
                      <a:pt x="55" y="389"/>
                    </a:lnTo>
                    <a:lnTo>
                      <a:pt x="42" y="480"/>
                    </a:lnTo>
                    <a:close/>
                  </a:path>
                </a:pathLst>
              </a:custGeom>
              <a:solidFill>
                <a:srgbClr val="201000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Verdana" pitchFamily="34" charset="0"/>
                </a:endParaRPr>
              </a:p>
            </p:txBody>
          </p:sp>
          <p:grpSp>
            <p:nvGrpSpPr>
              <p:cNvPr id="6" name="Group 12"/>
              <p:cNvGrpSpPr>
                <a:grpSpLocks/>
              </p:cNvGrpSpPr>
              <p:nvPr/>
            </p:nvGrpSpPr>
            <p:grpSpPr bwMode="auto">
              <a:xfrm>
                <a:off x="3748" y="1299"/>
                <a:ext cx="147" cy="25"/>
                <a:chOff x="3748" y="1299"/>
                <a:chExt cx="147" cy="25"/>
              </a:xfrm>
            </p:grpSpPr>
            <p:grpSp>
              <p:nvGrpSpPr>
                <p:cNvPr id="7" name="Group 13"/>
                <p:cNvGrpSpPr>
                  <a:grpSpLocks/>
                </p:cNvGrpSpPr>
                <p:nvPr/>
              </p:nvGrpSpPr>
              <p:grpSpPr bwMode="auto">
                <a:xfrm>
                  <a:off x="3748" y="1299"/>
                  <a:ext cx="25" cy="25"/>
                  <a:chOff x="3748" y="1299"/>
                  <a:chExt cx="25" cy="25"/>
                </a:xfrm>
              </p:grpSpPr>
              <p:sp>
                <p:nvSpPr>
                  <p:cNvPr id="74" name="Oval 14"/>
                  <p:cNvSpPr>
                    <a:spLocks noChangeArrowheads="1"/>
                  </p:cNvSpPr>
                  <p:nvPr/>
                </p:nvSpPr>
                <p:spPr bwMode="auto">
                  <a:xfrm>
                    <a:off x="3748" y="1299"/>
                    <a:ext cx="25" cy="25"/>
                  </a:xfrm>
                  <a:prstGeom prst="ellipse">
                    <a:avLst/>
                  </a:prstGeom>
                  <a:solidFill>
                    <a:srgbClr val="4040FF"/>
                  </a:solidFill>
                  <a:ln w="11113">
                    <a:solidFill>
                      <a:srgbClr val="00008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Verdana" pitchFamily="34" charset="0"/>
                    </a:endParaRPr>
                  </a:p>
                </p:txBody>
              </p:sp>
              <p:sp>
                <p:nvSpPr>
                  <p:cNvPr id="75" name="Oval 15"/>
                  <p:cNvSpPr>
                    <a:spLocks noChangeArrowheads="1"/>
                  </p:cNvSpPr>
                  <p:nvPr/>
                </p:nvSpPr>
                <p:spPr bwMode="auto">
                  <a:xfrm>
                    <a:off x="3755" y="1303"/>
                    <a:ext cx="11" cy="12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Verdana" pitchFamily="34" charset="0"/>
                    </a:endParaRPr>
                  </a:p>
                </p:txBody>
              </p:sp>
            </p:grpSp>
            <p:grpSp>
              <p:nvGrpSpPr>
                <p:cNvPr id="18" name="Group 16"/>
                <p:cNvGrpSpPr>
                  <a:grpSpLocks/>
                </p:cNvGrpSpPr>
                <p:nvPr/>
              </p:nvGrpSpPr>
              <p:grpSpPr bwMode="auto">
                <a:xfrm>
                  <a:off x="3870" y="1299"/>
                  <a:ext cx="25" cy="25"/>
                  <a:chOff x="3870" y="1299"/>
                  <a:chExt cx="25" cy="25"/>
                </a:xfrm>
              </p:grpSpPr>
              <p:sp>
                <p:nvSpPr>
                  <p:cNvPr id="72" name="Oval 17"/>
                  <p:cNvSpPr>
                    <a:spLocks noChangeArrowheads="1"/>
                  </p:cNvSpPr>
                  <p:nvPr/>
                </p:nvSpPr>
                <p:spPr bwMode="auto">
                  <a:xfrm>
                    <a:off x="3870" y="1299"/>
                    <a:ext cx="25" cy="25"/>
                  </a:xfrm>
                  <a:prstGeom prst="ellipse">
                    <a:avLst/>
                  </a:prstGeom>
                  <a:solidFill>
                    <a:srgbClr val="4040FF"/>
                  </a:solidFill>
                  <a:ln w="11113">
                    <a:solidFill>
                      <a:srgbClr val="00008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Verdana" pitchFamily="34" charset="0"/>
                    </a:endParaRPr>
                  </a:p>
                </p:txBody>
              </p:sp>
              <p:sp>
                <p:nvSpPr>
                  <p:cNvPr id="73" name="Oval 18"/>
                  <p:cNvSpPr>
                    <a:spLocks noChangeArrowheads="1"/>
                  </p:cNvSpPr>
                  <p:nvPr/>
                </p:nvSpPr>
                <p:spPr bwMode="auto">
                  <a:xfrm>
                    <a:off x="3876" y="1303"/>
                    <a:ext cx="11" cy="1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Verdana" pitchFamily="34" charset="0"/>
                    </a:endParaRPr>
                  </a:p>
                </p:txBody>
              </p:sp>
            </p:grpSp>
          </p:grpSp>
          <p:sp>
            <p:nvSpPr>
              <p:cNvPr id="58" name="Arc 19"/>
              <p:cNvSpPr>
                <a:spLocks/>
              </p:cNvSpPr>
              <p:nvPr/>
            </p:nvSpPr>
            <p:spPr bwMode="auto">
              <a:xfrm>
                <a:off x="3790" y="1380"/>
                <a:ext cx="68" cy="35"/>
              </a:xfrm>
              <a:custGeom>
                <a:avLst/>
                <a:gdLst>
                  <a:gd name="T0" fmla="*/ 0 w 43200"/>
                  <a:gd name="T1" fmla="*/ 0 h 22191"/>
                  <a:gd name="T2" fmla="*/ 0 w 43200"/>
                  <a:gd name="T3" fmla="*/ 0 h 22191"/>
                  <a:gd name="T4" fmla="*/ 0 w 43200"/>
                  <a:gd name="T5" fmla="*/ 0 h 2219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191"/>
                  <a:gd name="T11" fmla="*/ 43200 w 43200"/>
                  <a:gd name="T12" fmla="*/ 22191 h 2219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191" fill="none" extrusionOk="0">
                    <a:moveTo>
                      <a:pt x="43191" y="0"/>
                    </a:moveTo>
                    <a:cubicBezTo>
                      <a:pt x="43197" y="196"/>
                      <a:pt x="43200" y="393"/>
                      <a:pt x="43200" y="591"/>
                    </a:cubicBezTo>
                    <a:cubicBezTo>
                      <a:pt x="43200" y="12520"/>
                      <a:pt x="33529" y="22191"/>
                      <a:pt x="21600" y="22191"/>
                    </a:cubicBezTo>
                    <a:cubicBezTo>
                      <a:pt x="9670" y="22191"/>
                      <a:pt x="0" y="12520"/>
                      <a:pt x="0" y="591"/>
                    </a:cubicBezTo>
                    <a:cubicBezTo>
                      <a:pt x="-1" y="399"/>
                      <a:pt x="2" y="207"/>
                      <a:pt x="7" y="15"/>
                    </a:cubicBezTo>
                  </a:path>
                  <a:path w="43200" h="22191" stroke="0" extrusionOk="0">
                    <a:moveTo>
                      <a:pt x="43191" y="0"/>
                    </a:moveTo>
                    <a:cubicBezTo>
                      <a:pt x="43197" y="196"/>
                      <a:pt x="43200" y="393"/>
                      <a:pt x="43200" y="591"/>
                    </a:cubicBezTo>
                    <a:cubicBezTo>
                      <a:pt x="43200" y="12520"/>
                      <a:pt x="33529" y="22191"/>
                      <a:pt x="21600" y="22191"/>
                    </a:cubicBezTo>
                    <a:cubicBezTo>
                      <a:pt x="9670" y="22191"/>
                      <a:pt x="0" y="12520"/>
                      <a:pt x="0" y="591"/>
                    </a:cubicBezTo>
                    <a:cubicBezTo>
                      <a:pt x="-1" y="399"/>
                      <a:pt x="2" y="207"/>
                      <a:pt x="7" y="15"/>
                    </a:cubicBezTo>
                    <a:lnTo>
                      <a:pt x="21600" y="591"/>
                    </a:lnTo>
                    <a:close/>
                  </a:path>
                </a:pathLst>
              </a:cu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Verdana" pitchFamily="34" charset="0"/>
                </a:endParaRPr>
              </a:p>
            </p:txBody>
          </p:sp>
          <p:grpSp>
            <p:nvGrpSpPr>
              <p:cNvPr id="19" name="Group 20"/>
              <p:cNvGrpSpPr>
                <a:grpSpLocks/>
              </p:cNvGrpSpPr>
              <p:nvPr/>
            </p:nvGrpSpPr>
            <p:grpSpPr bwMode="auto">
              <a:xfrm>
                <a:off x="3722" y="1219"/>
                <a:ext cx="210" cy="59"/>
                <a:chOff x="3722" y="1219"/>
                <a:chExt cx="210" cy="59"/>
              </a:xfrm>
            </p:grpSpPr>
            <p:sp>
              <p:nvSpPr>
                <p:cNvPr id="68" name="Freeform 21"/>
                <p:cNvSpPr>
                  <a:spLocks/>
                </p:cNvSpPr>
                <p:nvPr/>
              </p:nvSpPr>
              <p:spPr bwMode="auto">
                <a:xfrm>
                  <a:off x="3722" y="1219"/>
                  <a:ext cx="64" cy="55"/>
                </a:xfrm>
                <a:custGeom>
                  <a:avLst/>
                  <a:gdLst>
                    <a:gd name="T0" fmla="*/ 0 w 129"/>
                    <a:gd name="T1" fmla="*/ 1 h 110"/>
                    <a:gd name="T2" fmla="*/ 0 w 129"/>
                    <a:gd name="T3" fmla="*/ 1 h 110"/>
                    <a:gd name="T4" fmla="*/ 0 w 129"/>
                    <a:gd name="T5" fmla="*/ 1 h 110"/>
                    <a:gd name="T6" fmla="*/ 0 w 129"/>
                    <a:gd name="T7" fmla="*/ 1 h 110"/>
                    <a:gd name="T8" fmla="*/ 0 w 129"/>
                    <a:gd name="T9" fmla="*/ 1 h 110"/>
                    <a:gd name="T10" fmla="*/ 0 w 129"/>
                    <a:gd name="T11" fmla="*/ 1 h 110"/>
                    <a:gd name="T12" fmla="*/ 0 w 129"/>
                    <a:gd name="T13" fmla="*/ 1 h 110"/>
                    <a:gd name="T14" fmla="*/ 0 w 129"/>
                    <a:gd name="T15" fmla="*/ 1 h 110"/>
                    <a:gd name="T16" fmla="*/ 0 w 129"/>
                    <a:gd name="T17" fmla="*/ 1 h 110"/>
                    <a:gd name="T18" fmla="*/ 0 w 129"/>
                    <a:gd name="T19" fmla="*/ 1 h 110"/>
                    <a:gd name="T20" fmla="*/ 0 w 129"/>
                    <a:gd name="T21" fmla="*/ 1 h 110"/>
                    <a:gd name="T22" fmla="*/ 0 w 129"/>
                    <a:gd name="T23" fmla="*/ 1 h 110"/>
                    <a:gd name="T24" fmla="*/ 0 w 129"/>
                    <a:gd name="T25" fmla="*/ 1 h 110"/>
                    <a:gd name="T26" fmla="*/ 0 w 129"/>
                    <a:gd name="T27" fmla="*/ 1 h 110"/>
                    <a:gd name="T28" fmla="*/ 0 w 129"/>
                    <a:gd name="T29" fmla="*/ 1 h 110"/>
                    <a:gd name="T30" fmla="*/ 0 w 129"/>
                    <a:gd name="T31" fmla="*/ 1 h 110"/>
                    <a:gd name="T32" fmla="*/ 0 w 129"/>
                    <a:gd name="T33" fmla="*/ 1 h 110"/>
                    <a:gd name="T34" fmla="*/ 0 w 129"/>
                    <a:gd name="T35" fmla="*/ 1 h 110"/>
                    <a:gd name="T36" fmla="*/ 0 w 129"/>
                    <a:gd name="T37" fmla="*/ 1 h 110"/>
                    <a:gd name="T38" fmla="*/ 0 w 129"/>
                    <a:gd name="T39" fmla="*/ 1 h 110"/>
                    <a:gd name="T40" fmla="*/ 0 w 129"/>
                    <a:gd name="T41" fmla="*/ 1 h 110"/>
                    <a:gd name="T42" fmla="*/ 0 w 129"/>
                    <a:gd name="T43" fmla="*/ 1 h 110"/>
                    <a:gd name="T44" fmla="*/ 0 w 129"/>
                    <a:gd name="T45" fmla="*/ 1 h 110"/>
                    <a:gd name="T46" fmla="*/ 0 w 129"/>
                    <a:gd name="T47" fmla="*/ 0 h 110"/>
                    <a:gd name="T48" fmla="*/ 0 w 129"/>
                    <a:gd name="T49" fmla="*/ 1 h 110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129"/>
                    <a:gd name="T76" fmla="*/ 0 h 110"/>
                    <a:gd name="T77" fmla="*/ 129 w 129"/>
                    <a:gd name="T78" fmla="*/ 110 h 110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129" h="110">
                      <a:moveTo>
                        <a:pt x="110" y="9"/>
                      </a:moveTo>
                      <a:lnTo>
                        <a:pt x="97" y="14"/>
                      </a:lnTo>
                      <a:lnTo>
                        <a:pt x="84" y="20"/>
                      </a:lnTo>
                      <a:lnTo>
                        <a:pt x="74" y="27"/>
                      </a:lnTo>
                      <a:lnTo>
                        <a:pt x="66" y="34"/>
                      </a:lnTo>
                      <a:lnTo>
                        <a:pt x="58" y="47"/>
                      </a:lnTo>
                      <a:lnTo>
                        <a:pt x="49" y="62"/>
                      </a:lnTo>
                      <a:lnTo>
                        <a:pt x="43" y="74"/>
                      </a:lnTo>
                      <a:lnTo>
                        <a:pt x="36" y="82"/>
                      </a:lnTo>
                      <a:lnTo>
                        <a:pt x="28" y="92"/>
                      </a:lnTo>
                      <a:lnTo>
                        <a:pt x="0" y="110"/>
                      </a:lnTo>
                      <a:lnTo>
                        <a:pt x="18" y="105"/>
                      </a:lnTo>
                      <a:lnTo>
                        <a:pt x="29" y="102"/>
                      </a:lnTo>
                      <a:lnTo>
                        <a:pt x="41" y="95"/>
                      </a:lnTo>
                      <a:lnTo>
                        <a:pt x="54" y="84"/>
                      </a:lnTo>
                      <a:lnTo>
                        <a:pt x="61" y="75"/>
                      </a:lnTo>
                      <a:lnTo>
                        <a:pt x="71" y="62"/>
                      </a:lnTo>
                      <a:lnTo>
                        <a:pt x="76" y="50"/>
                      </a:lnTo>
                      <a:lnTo>
                        <a:pt x="82" y="40"/>
                      </a:lnTo>
                      <a:lnTo>
                        <a:pt x="91" y="29"/>
                      </a:lnTo>
                      <a:lnTo>
                        <a:pt x="99" y="24"/>
                      </a:lnTo>
                      <a:lnTo>
                        <a:pt x="112" y="17"/>
                      </a:lnTo>
                      <a:lnTo>
                        <a:pt x="122" y="12"/>
                      </a:lnTo>
                      <a:lnTo>
                        <a:pt x="129" y="0"/>
                      </a:lnTo>
                      <a:lnTo>
                        <a:pt x="110" y="9"/>
                      </a:lnTo>
                      <a:close/>
                    </a:path>
                  </a:pathLst>
                </a:custGeom>
                <a:solidFill>
                  <a:srgbClr val="201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Verdana" pitchFamily="34" charset="0"/>
                  </a:endParaRPr>
                </a:p>
              </p:txBody>
            </p:sp>
            <p:sp>
              <p:nvSpPr>
                <p:cNvPr id="69" name="Freeform 22"/>
                <p:cNvSpPr>
                  <a:spLocks/>
                </p:cNvSpPr>
                <p:nvPr/>
              </p:nvSpPr>
              <p:spPr bwMode="auto">
                <a:xfrm>
                  <a:off x="3868" y="1223"/>
                  <a:ext cx="64" cy="55"/>
                </a:xfrm>
                <a:custGeom>
                  <a:avLst/>
                  <a:gdLst>
                    <a:gd name="T0" fmla="*/ 0 w 129"/>
                    <a:gd name="T1" fmla="*/ 1 h 110"/>
                    <a:gd name="T2" fmla="*/ 0 w 129"/>
                    <a:gd name="T3" fmla="*/ 1 h 110"/>
                    <a:gd name="T4" fmla="*/ 0 w 129"/>
                    <a:gd name="T5" fmla="*/ 1 h 110"/>
                    <a:gd name="T6" fmla="*/ 0 w 129"/>
                    <a:gd name="T7" fmla="*/ 1 h 110"/>
                    <a:gd name="T8" fmla="*/ 0 w 129"/>
                    <a:gd name="T9" fmla="*/ 1 h 110"/>
                    <a:gd name="T10" fmla="*/ 0 w 129"/>
                    <a:gd name="T11" fmla="*/ 1 h 110"/>
                    <a:gd name="T12" fmla="*/ 0 w 129"/>
                    <a:gd name="T13" fmla="*/ 1 h 110"/>
                    <a:gd name="T14" fmla="*/ 0 w 129"/>
                    <a:gd name="T15" fmla="*/ 1 h 110"/>
                    <a:gd name="T16" fmla="*/ 0 w 129"/>
                    <a:gd name="T17" fmla="*/ 1 h 110"/>
                    <a:gd name="T18" fmla="*/ 0 w 129"/>
                    <a:gd name="T19" fmla="*/ 1 h 110"/>
                    <a:gd name="T20" fmla="*/ 0 w 129"/>
                    <a:gd name="T21" fmla="*/ 1 h 110"/>
                    <a:gd name="T22" fmla="*/ 0 w 129"/>
                    <a:gd name="T23" fmla="*/ 1 h 110"/>
                    <a:gd name="T24" fmla="*/ 0 w 129"/>
                    <a:gd name="T25" fmla="*/ 1 h 110"/>
                    <a:gd name="T26" fmla="*/ 0 w 129"/>
                    <a:gd name="T27" fmla="*/ 1 h 110"/>
                    <a:gd name="T28" fmla="*/ 0 w 129"/>
                    <a:gd name="T29" fmla="*/ 1 h 110"/>
                    <a:gd name="T30" fmla="*/ 0 w 129"/>
                    <a:gd name="T31" fmla="*/ 1 h 110"/>
                    <a:gd name="T32" fmla="*/ 0 w 129"/>
                    <a:gd name="T33" fmla="*/ 1 h 110"/>
                    <a:gd name="T34" fmla="*/ 0 w 129"/>
                    <a:gd name="T35" fmla="*/ 1 h 110"/>
                    <a:gd name="T36" fmla="*/ 0 w 129"/>
                    <a:gd name="T37" fmla="*/ 1 h 110"/>
                    <a:gd name="T38" fmla="*/ 0 w 129"/>
                    <a:gd name="T39" fmla="*/ 1 h 110"/>
                    <a:gd name="T40" fmla="*/ 0 w 129"/>
                    <a:gd name="T41" fmla="*/ 1 h 110"/>
                    <a:gd name="T42" fmla="*/ 0 w 129"/>
                    <a:gd name="T43" fmla="*/ 1 h 110"/>
                    <a:gd name="T44" fmla="*/ 0 w 129"/>
                    <a:gd name="T45" fmla="*/ 1 h 110"/>
                    <a:gd name="T46" fmla="*/ 0 w 129"/>
                    <a:gd name="T47" fmla="*/ 0 h 110"/>
                    <a:gd name="T48" fmla="*/ 0 w 129"/>
                    <a:gd name="T49" fmla="*/ 1 h 110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129"/>
                    <a:gd name="T76" fmla="*/ 0 h 110"/>
                    <a:gd name="T77" fmla="*/ 129 w 129"/>
                    <a:gd name="T78" fmla="*/ 110 h 110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129" h="110">
                      <a:moveTo>
                        <a:pt x="18" y="8"/>
                      </a:moveTo>
                      <a:lnTo>
                        <a:pt x="33" y="13"/>
                      </a:lnTo>
                      <a:lnTo>
                        <a:pt x="45" y="18"/>
                      </a:lnTo>
                      <a:lnTo>
                        <a:pt x="54" y="25"/>
                      </a:lnTo>
                      <a:lnTo>
                        <a:pt x="63" y="33"/>
                      </a:lnTo>
                      <a:lnTo>
                        <a:pt x="71" y="46"/>
                      </a:lnTo>
                      <a:lnTo>
                        <a:pt x="79" y="61"/>
                      </a:lnTo>
                      <a:lnTo>
                        <a:pt x="86" y="73"/>
                      </a:lnTo>
                      <a:lnTo>
                        <a:pt x="92" y="81"/>
                      </a:lnTo>
                      <a:lnTo>
                        <a:pt x="101" y="91"/>
                      </a:lnTo>
                      <a:lnTo>
                        <a:pt x="129" y="110"/>
                      </a:lnTo>
                      <a:lnTo>
                        <a:pt x="111" y="105"/>
                      </a:lnTo>
                      <a:lnTo>
                        <a:pt x="99" y="100"/>
                      </a:lnTo>
                      <a:lnTo>
                        <a:pt x="87" y="93"/>
                      </a:lnTo>
                      <a:lnTo>
                        <a:pt x="74" y="83"/>
                      </a:lnTo>
                      <a:lnTo>
                        <a:pt x="68" y="75"/>
                      </a:lnTo>
                      <a:lnTo>
                        <a:pt x="58" y="60"/>
                      </a:lnTo>
                      <a:lnTo>
                        <a:pt x="53" y="50"/>
                      </a:lnTo>
                      <a:lnTo>
                        <a:pt x="46" y="40"/>
                      </a:lnTo>
                      <a:lnTo>
                        <a:pt x="38" y="28"/>
                      </a:lnTo>
                      <a:lnTo>
                        <a:pt x="30" y="23"/>
                      </a:lnTo>
                      <a:lnTo>
                        <a:pt x="17" y="16"/>
                      </a:lnTo>
                      <a:lnTo>
                        <a:pt x="7" y="11"/>
                      </a:lnTo>
                      <a:lnTo>
                        <a:pt x="0" y="0"/>
                      </a:lnTo>
                      <a:lnTo>
                        <a:pt x="18" y="8"/>
                      </a:lnTo>
                      <a:close/>
                    </a:path>
                  </a:pathLst>
                </a:custGeom>
                <a:solidFill>
                  <a:srgbClr val="201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Verdana" pitchFamily="34" charset="0"/>
                  </a:endParaRPr>
                </a:p>
              </p:txBody>
            </p:sp>
          </p:grpSp>
          <p:grpSp>
            <p:nvGrpSpPr>
              <p:cNvPr id="24" name="Group 23"/>
              <p:cNvGrpSpPr>
                <a:grpSpLocks/>
              </p:cNvGrpSpPr>
              <p:nvPr/>
            </p:nvGrpSpPr>
            <p:grpSpPr bwMode="auto">
              <a:xfrm>
                <a:off x="3676" y="1269"/>
                <a:ext cx="307" cy="87"/>
                <a:chOff x="3676" y="1269"/>
                <a:chExt cx="307" cy="87"/>
              </a:xfrm>
            </p:grpSpPr>
            <p:grpSp>
              <p:nvGrpSpPr>
                <p:cNvPr id="25" name="Group 24"/>
                <p:cNvGrpSpPr>
                  <a:grpSpLocks/>
                </p:cNvGrpSpPr>
                <p:nvPr/>
              </p:nvGrpSpPr>
              <p:grpSpPr bwMode="auto">
                <a:xfrm>
                  <a:off x="3717" y="1269"/>
                  <a:ext cx="214" cy="87"/>
                  <a:chOff x="3717" y="1269"/>
                  <a:chExt cx="214" cy="87"/>
                </a:xfrm>
              </p:grpSpPr>
              <p:sp>
                <p:nvSpPr>
                  <p:cNvPr id="66" name="Oval 25"/>
                  <p:cNvSpPr>
                    <a:spLocks noChangeArrowheads="1"/>
                  </p:cNvSpPr>
                  <p:nvPr/>
                </p:nvSpPr>
                <p:spPr bwMode="auto">
                  <a:xfrm>
                    <a:off x="3845" y="1269"/>
                    <a:ext cx="86" cy="87"/>
                  </a:xfrm>
                  <a:prstGeom prst="ellipse">
                    <a:avLst/>
                  </a:prstGeom>
                  <a:noFill/>
                  <a:ln w="11113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Verdana" pitchFamily="34" charset="0"/>
                    </a:endParaRPr>
                  </a:p>
                </p:txBody>
              </p:sp>
              <p:sp>
                <p:nvSpPr>
                  <p:cNvPr id="67" name="Oval 26"/>
                  <p:cNvSpPr>
                    <a:spLocks noChangeArrowheads="1"/>
                  </p:cNvSpPr>
                  <p:nvPr/>
                </p:nvSpPr>
                <p:spPr bwMode="auto">
                  <a:xfrm>
                    <a:off x="3717" y="1269"/>
                    <a:ext cx="87" cy="87"/>
                  </a:xfrm>
                  <a:prstGeom prst="ellipse">
                    <a:avLst/>
                  </a:prstGeom>
                  <a:noFill/>
                  <a:ln w="11113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Verdana" pitchFamily="34" charset="0"/>
                    </a:endParaRPr>
                  </a:p>
                </p:txBody>
              </p:sp>
            </p:grpSp>
            <p:sp>
              <p:nvSpPr>
                <p:cNvPr id="63" name="Arc 27"/>
                <p:cNvSpPr>
                  <a:spLocks/>
                </p:cNvSpPr>
                <p:nvPr/>
              </p:nvSpPr>
              <p:spPr bwMode="auto">
                <a:xfrm>
                  <a:off x="3804" y="1293"/>
                  <a:ext cx="38" cy="25"/>
                </a:xfrm>
                <a:custGeom>
                  <a:avLst/>
                  <a:gdLst>
                    <a:gd name="T0" fmla="*/ 0 w 33591"/>
                    <a:gd name="T1" fmla="*/ 0 h 21600"/>
                    <a:gd name="T2" fmla="*/ 0 w 33591"/>
                    <a:gd name="T3" fmla="*/ 0 h 21600"/>
                    <a:gd name="T4" fmla="*/ 0 w 33591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33591"/>
                    <a:gd name="T10" fmla="*/ 0 h 21600"/>
                    <a:gd name="T11" fmla="*/ 33591 w 3359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3591" h="21600" fill="none" extrusionOk="0">
                      <a:moveTo>
                        <a:pt x="0" y="10152"/>
                      </a:moveTo>
                      <a:cubicBezTo>
                        <a:pt x="3947" y="3836"/>
                        <a:pt x="10869" y="-1"/>
                        <a:pt x="18317" y="0"/>
                      </a:cubicBezTo>
                      <a:cubicBezTo>
                        <a:pt x="24045" y="0"/>
                        <a:pt x="29539" y="2275"/>
                        <a:pt x="33590" y="6326"/>
                      </a:cubicBezTo>
                    </a:path>
                    <a:path w="33591" h="21600" stroke="0" extrusionOk="0">
                      <a:moveTo>
                        <a:pt x="0" y="10152"/>
                      </a:moveTo>
                      <a:cubicBezTo>
                        <a:pt x="3947" y="3836"/>
                        <a:pt x="10869" y="-1"/>
                        <a:pt x="18317" y="0"/>
                      </a:cubicBezTo>
                      <a:cubicBezTo>
                        <a:pt x="24045" y="0"/>
                        <a:pt x="29539" y="2275"/>
                        <a:pt x="33590" y="6326"/>
                      </a:cubicBezTo>
                      <a:lnTo>
                        <a:pt x="18317" y="21600"/>
                      </a:lnTo>
                      <a:close/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Verdana" pitchFamily="34" charset="0"/>
                  </a:endParaRPr>
                </a:p>
              </p:txBody>
            </p:sp>
            <p:sp>
              <p:nvSpPr>
                <p:cNvPr id="64" name="Line 28"/>
                <p:cNvSpPr>
                  <a:spLocks noChangeShapeType="1"/>
                </p:cNvSpPr>
                <p:nvPr/>
              </p:nvSpPr>
              <p:spPr bwMode="auto">
                <a:xfrm>
                  <a:off x="3676" y="1291"/>
                  <a:ext cx="49" cy="8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65" name="Line 29"/>
                <p:cNvSpPr>
                  <a:spLocks noChangeShapeType="1"/>
                </p:cNvSpPr>
                <p:nvPr/>
              </p:nvSpPr>
              <p:spPr bwMode="auto">
                <a:xfrm flipV="1">
                  <a:off x="3931" y="1279"/>
                  <a:ext cx="52" cy="18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</p:grpSp>
          <p:sp>
            <p:nvSpPr>
              <p:cNvPr id="61" name="Freeform 30"/>
              <p:cNvSpPr>
                <a:spLocks/>
              </p:cNvSpPr>
              <p:nvPr/>
            </p:nvSpPr>
            <p:spPr bwMode="auto">
              <a:xfrm>
                <a:off x="3818" y="1491"/>
                <a:ext cx="17" cy="3"/>
              </a:xfrm>
              <a:custGeom>
                <a:avLst/>
                <a:gdLst>
                  <a:gd name="T0" fmla="*/ 0 w 35"/>
                  <a:gd name="T1" fmla="*/ 1 h 5"/>
                  <a:gd name="T2" fmla="*/ 0 w 35"/>
                  <a:gd name="T3" fmla="*/ 0 h 5"/>
                  <a:gd name="T4" fmla="*/ 0 w 35"/>
                  <a:gd name="T5" fmla="*/ 1 h 5"/>
                  <a:gd name="T6" fmla="*/ 0 w 35"/>
                  <a:gd name="T7" fmla="*/ 1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5"/>
                  <a:gd name="T13" fmla="*/ 0 h 5"/>
                  <a:gd name="T14" fmla="*/ 35 w 35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5" h="5">
                    <a:moveTo>
                      <a:pt x="0" y="4"/>
                    </a:moveTo>
                    <a:lnTo>
                      <a:pt x="13" y="0"/>
                    </a:lnTo>
                    <a:lnTo>
                      <a:pt x="25" y="4"/>
                    </a:lnTo>
                    <a:lnTo>
                      <a:pt x="35" y="5"/>
                    </a:lnTo>
                  </a:path>
                </a:pathLst>
              </a:cu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Verdana" pitchFamily="34" charset="0"/>
                </a:endParaRPr>
              </a:p>
            </p:txBody>
          </p:sp>
        </p:grpSp>
        <p:grpSp>
          <p:nvGrpSpPr>
            <p:cNvPr id="26" name="Group 31"/>
            <p:cNvGrpSpPr>
              <a:grpSpLocks/>
            </p:cNvGrpSpPr>
            <p:nvPr/>
          </p:nvGrpSpPr>
          <p:grpSpPr bwMode="auto">
            <a:xfrm>
              <a:off x="2842" y="1525"/>
              <a:ext cx="1974" cy="2168"/>
              <a:chOff x="2842" y="1525"/>
              <a:chExt cx="1974" cy="2168"/>
            </a:xfrm>
          </p:grpSpPr>
          <p:sp>
            <p:nvSpPr>
              <p:cNvPr id="17" name="Freeform 32"/>
              <p:cNvSpPr>
                <a:spLocks/>
              </p:cNvSpPr>
              <p:nvPr/>
            </p:nvSpPr>
            <p:spPr bwMode="auto">
              <a:xfrm>
                <a:off x="3575" y="1538"/>
                <a:ext cx="517" cy="839"/>
              </a:xfrm>
              <a:custGeom>
                <a:avLst/>
                <a:gdLst>
                  <a:gd name="T0" fmla="*/ 2 w 1033"/>
                  <a:gd name="T1" fmla="*/ 1 h 1677"/>
                  <a:gd name="T2" fmla="*/ 1 w 1033"/>
                  <a:gd name="T3" fmla="*/ 1 h 1677"/>
                  <a:gd name="T4" fmla="*/ 1 w 1033"/>
                  <a:gd name="T5" fmla="*/ 1 h 1677"/>
                  <a:gd name="T6" fmla="*/ 1 w 1033"/>
                  <a:gd name="T7" fmla="*/ 0 h 1677"/>
                  <a:gd name="T8" fmla="*/ 1 w 1033"/>
                  <a:gd name="T9" fmla="*/ 2 h 1677"/>
                  <a:gd name="T10" fmla="*/ 1 w 1033"/>
                  <a:gd name="T11" fmla="*/ 2 h 1677"/>
                  <a:gd name="T12" fmla="*/ 1 w 1033"/>
                  <a:gd name="T13" fmla="*/ 3 h 1677"/>
                  <a:gd name="T14" fmla="*/ 1 w 1033"/>
                  <a:gd name="T15" fmla="*/ 4 h 1677"/>
                  <a:gd name="T16" fmla="*/ 0 w 1033"/>
                  <a:gd name="T17" fmla="*/ 5 h 1677"/>
                  <a:gd name="T18" fmla="*/ 1 w 1033"/>
                  <a:gd name="T19" fmla="*/ 6 h 1677"/>
                  <a:gd name="T20" fmla="*/ 1 w 1033"/>
                  <a:gd name="T21" fmla="*/ 7 h 1677"/>
                  <a:gd name="T22" fmla="*/ 1 w 1033"/>
                  <a:gd name="T23" fmla="*/ 7 h 1677"/>
                  <a:gd name="T24" fmla="*/ 1 w 1033"/>
                  <a:gd name="T25" fmla="*/ 7 h 1677"/>
                  <a:gd name="T26" fmla="*/ 2 w 1033"/>
                  <a:gd name="T27" fmla="*/ 7 h 1677"/>
                  <a:gd name="T28" fmla="*/ 2 w 1033"/>
                  <a:gd name="T29" fmla="*/ 7 h 1677"/>
                  <a:gd name="T30" fmla="*/ 3 w 1033"/>
                  <a:gd name="T31" fmla="*/ 7 h 1677"/>
                  <a:gd name="T32" fmla="*/ 4 w 1033"/>
                  <a:gd name="T33" fmla="*/ 7 h 1677"/>
                  <a:gd name="T34" fmla="*/ 4 w 1033"/>
                  <a:gd name="T35" fmla="*/ 7 h 1677"/>
                  <a:gd name="T36" fmla="*/ 4 w 1033"/>
                  <a:gd name="T37" fmla="*/ 6 h 1677"/>
                  <a:gd name="T38" fmla="*/ 5 w 1033"/>
                  <a:gd name="T39" fmla="*/ 5 h 1677"/>
                  <a:gd name="T40" fmla="*/ 4 w 1033"/>
                  <a:gd name="T41" fmla="*/ 4 h 1677"/>
                  <a:gd name="T42" fmla="*/ 4 w 1033"/>
                  <a:gd name="T43" fmla="*/ 2 h 1677"/>
                  <a:gd name="T44" fmla="*/ 4 w 1033"/>
                  <a:gd name="T45" fmla="*/ 1 h 1677"/>
                  <a:gd name="T46" fmla="*/ 4 w 1033"/>
                  <a:gd name="T47" fmla="*/ 1 h 1677"/>
                  <a:gd name="T48" fmla="*/ 4 w 1033"/>
                  <a:gd name="T49" fmla="*/ 1 h 1677"/>
                  <a:gd name="T50" fmla="*/ 3 w 1033"/>
                  <a:gd name="T51" fmla="*/ 1 h 1677"/>
                  <a:gd name="T52" fmla="*/ 3 w 1033"/>
                  <a:gd name="T53" fmla="*/ 1 h 1677"/>
                  <a:gd name="T54" fmla="*/ 2 w 1033"/>
                  <a:gd name="T55" fmla="*/ 1 h 1677"/>
                  <a:gd name="T56" fmla="*/ 2 w 1033"/>
                  <a:gd name="T57" fmla="*/ 1 h 1677"/>
                  <a:gd name="T58" fmla="*/ 2 w 1033"/>
                  <a:gd name="T59" fmla="*/ 1 h 1677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1033"/>
                  <a:gd name="T91" fmla="*/ 0 h 1677"/>
                  <a:gd name="T92" fmla="*/ 1033 w 1033"/>
                  <a:gd name="T93" fmla="*/ 1677 h 1677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1033" h="1677">
                    <a:moveTo>
                      <a:pt x="307" y="25"/>
                    </a:moveTo>
                    <a:lnTo>
                      <a:pt x="208" y="15"/>
                    </a:lnTo>
                    <a:lnTo>
                      <a:pt x="139" y="5"/>
                    </a:lnTo>
                    <a:lnTo>
                      <a:pt x="99" y="0"/>
                    </a:lnTo>
                    <a:lnTo>
                      <a:pt x="99" y="260"/>
                    </a:lnTo>
                    <a:lnTo>
                      <a:pt x="84" y="490"/>
                    </a:lnTo>
                    <a:lnTo>
                      <a:pt x="74" y="546"/>
                    </a:lnTo>
                    <a:lnTo>
                      <a:pt x="44" y="881"/>
                    </a:lnTo>
                    <a:lnTo>
                      <a:pt x="0" y="1080"/>
                    </a:lnTo>
                    <a:lnTo>
                      <a:pt x="35" y="1410"/>
                    </a:lnTo>
                    <a:lnTo>
                      <a:pt x="64" y="1587"/>
                    </a:lnTo>
                    <a:lnTo>
                      <a:pt x="99" y="1632"/>
                    </a:lnTo>
                    <a:lnTo>
                      <a:pt x="168" y="1637"/>
                    </a:lnTo>
                    <a:lnTo>
                      <a:pt x="361" y="1657"/>
                    </a:lnTo>
                    <a:lnTo>
                      <a:pt x="505" y="1677"/>
                    </a:lnTo>
                    <a:lnTo>
                      <a:pt x="716" y="1657"/>
                    </a:lnTo>
                    <a:lnTo>
                      <a:pt x="924" y="1627"/>
                    </a:lnTo>
                    <a:lnTo>
                      <a:pt x="1004" y="1607"/>
                    </a:lnTo>
                    <a:lnTo>
                      <a:pt x="999" y="1410"/>
                    </a:lnTo>
                    <a:lnTo>
                      <a:pt x="1033" y="1050"/>
                    </a:lnTo>
                    <a:lnTo>
                      <a:pt x="1024" y="781"/>
                    </a:lnTo>
                    <a:lnTo>
                      <a:pt x="984" y="500"/>
                    </a:lnTo>
                    <a:lnTo>
                      <a:pt x="915" y="245"/>
                    </a:lnTo>
                    <a:lnTo>
                      <a:pt x="890" y="55"/>
                    </a:lnTo>
                    <a:lnTo>
                      <a:pt x="880" y="5"/>
                    </a:lnTo>
                    <a:lnTo>
                      <a:pt x="711" y="50"/>
                    </a:lnTo>
                    <a:lnTo>
                      <a:pt x="617" y="90"/>
                    </a:lnTo>
                    <a:lnTo>
                      <a:pt x="475" y="100"/>
                    </a:lnTo>
                    <a:lnTo>
                      <a:pt x="366" y="80"/>
                    </a:lnTo>
                    <a:lnTo>
                      <a:pt x="307" y="25"/>
                    </a:lnTo>
                    <a:close/>
                  </a:path>
                </a:pathLst>
              </a:custGeom>
              <a:solidFill>
                <a:srgbClr val="E0E0E0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Verdana" pitchFamily="34" charset="0"/>
                </a:endParaRPr>
              </a:p>
            </p:txBody>
          </p:sp>
          <p:grpSp>
            <p:nvGrpSpPr>
              <p:cNvPr id="27" name="Group 33"/>
              <p:cNvGrpSpPr>
                <a:grpSpLocks/>
              </p:cNvGrpSpPr>
              <p:nvPr/>
            </p:nvGrpSpPr>
            <p:grpSpPr bwMode="auto">
              <a:xfrm>
                <a:off x="3379" y="2346"/>
                <a:ext cx="1000" cy="1347"/>
                <a:chOff x="3379" y="2346"/>
                <a:chExt cx="1000" cy="1347"/>
              </a:xfrm>
            </p:grpSpPr>
            <p:grpSp>
              <p:nvGrpSpPr>
                <p:cNvPr id="30" name="Group 34"/>
                <p:cNvGrpSpPr>
                  <a:grpSpLocks/>
                </p:cNvGrpSpPr>
                <p:nvPr/>
              </p:nvGrpSpPr>
              <p:grpSpPr bwMode="auto">
                <a:xfrm>
                  <a:off x="3379" y="3426"/>
                  <a:ext cx="1000" cy="267"/>
                  <a:chOff x="3379" y="3426"/>
                  <a:chExt cx="1000" cy="267"/>
                </a:xfrm>
              </p:grpSpPr>
              <p:sp>
                <p:nvSpPr>
                  <p:cNvPr id="50" name="Freeform 35"/>
                  <p:cNvSpPr>
                    <a:spLocks/>
                  </p:cNvSpPr>
                  <p:nvPr/>
                </p:nvSpPr>
                <p:spPr bwMode="auto">
                  <a:xfrm>
                    <a:off x="4022" y="3472"/>
                    <a:ext cx="357" cy="221"/>
                  </a:xfrm>
                  <a:custGeom>
                    <a:avLst/>
                    <a:gdLst>
                      <a:gd name="T0" fmla="*/ 0 w 715"/>
                      <a:gd name="T1" fmla="*/ 1 h 442"/>
                      <a:gd name="T2" fmla="*/ 0 w 715"/>
                      <a:gd name="T3" fmla="*/ 1 h 442"/>
                      <a:gd name="T4" fmla="*/ 0 w 715"/>
                      <a:gd name="T5" fmla="*/ 1 h 442"/>
                      <a:gd name="T6" fmla="*/ 0 w 715"/>
                      <a:gd name="T7" fmla="*/ 1 h 442"/>
                      <a:gd name="T8" fmla="*/ 0 w 715"/>
                      <a:gd name="T9" fmla="*/ 1 h 442"/>
                      <a:gd name="T10" fmla="*/ 0 w 715"/>
                      <a:gd name="T11" fmla="*/ 2 h 442"/>
                      <a:gd name="T12" fmla="*/ 0 w 715"/>
                      <a:gd name="T13" fmla="*/ 2 h 442"/>
                      <a:gd name="T14" fmla="*/ 0 w 715"/>
                      <a:gd name="T15" fmla="*/ 2 h 442"/>
                      <a:gd name="T16" fmla="*/ 0 w 715"/>
                      <a:gd name="T17" fmla="*/ 2 h 442"/>
                      <a:gd name="T18" fmla="*/ 0 w 715"/>
                      <a:gd name="T19" fmla="*/ 2 h 442"/>
                      <a:gd name="T20" fmla="*/ 1 w 715"/>
                      <a:gd name="T21" fmla="*/ 2 h 442"/>
                      <a:gd name="T22" fmla="*/ 1 w 715"/>
                      <a:gd name="T23" fmla="*/ 2 h 442"/>
                      <a:gd name="T24" fmla="*/ 1 w 715"/>
                      <a:gd name="T25" fmla="*/ 2 h 442"/>
                      <a:gd name="T26" fmla="*/ 2 w 715"/>
                      <a:gd name="T27" fmla="*/ 2 h 442"/>
                      <a:gd name="T28" fmla="*/ 2 w 715"/>
                      <a:gd name="T29" fmla="*/ 2 h 442"/>
                      <a:gd name="T30" fmla="*/ 2 w 715"/>
                      <a:gd name="T31" fmla="*/ 2 h 442"/>
                      <a:gd name="T32" fmla="*/ 2 w 715"/>
                      <a:gd name="T33" fmla="*/ 2 h 442"/>
                      <a:gd name="T34" fmla="*/ 2 w 715"/>
                      <a:gd name="T35" fmla="*/ 2 h 442"/>
                      <a:gd name="T36" fmla="*/ 2 w 715"/>
                      <a:gd name="T37" fmla="*/ 2 h 442"/>
                      <a:gd name="T38" fmla="*/ 2 w 715"/>
                      <a:gd name="T39" fmla="*/ 2 h 442"/>
                      <a:gd name="T40" fmla="*/ 2 w 715"/>
                      <a:gd name="T41" fmla="*/ 2 h 442"/>
                      <a:gd name="T42" fmla="*/ 2 w 715"/>
                      <a:gd name="T43" fmla="*/ 2 h 442"/>
                      <a:gd name="T44" fmla="*/ 2 w 715"/>
                      <a:gd name="T45" fmla="*/ 2 h 442"/>
                      <a:gd name="T46" fmla="*/ 2 w 715"/>
                      <a:gd name="T47" fmla="*/ 1 h 442"/>
                      <a:gd name="T48" fmla="*/ 2 w 715"/>
                      <a:gd name="T49" fmla="*/ 1 h 442"/>
                      <a:gd name="T50" fmla="*/ 1 w 715"/>
                      <a:gd name="T51" fmla="*/ 0 h 442"/>
                      <a:gd name="T52" fmla="*/ 0 w 715"/>
                      <a:gd name="T53" fmla="*/ 1 h 442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715"/>
                      <a:gd name="T82" fmla="*/ 0 h 442"/>
                      <a:gd name="T83" fmla="*/ 715 w 715"/>
                      <a:gd name="T84" fmla="*/ 442 h 442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715" h="442">
                        <a:moveTo>
                          <a:pt x="2" y="55"/>
                        </a:moveTo>
                        <a:lnTo>
                          <a:pt x="0" y="110"/>
                        </a:lnTo>
                        <a:lnTo>
                          <a:pt x="2" y="148"/>
                        </a:lnTo>
                        <a:lnTo>
                          <a:pt x="5" y="183"/>
                        </a:lnTo>
                        <a:lnTo>
                          <a:pt x="22" y="233"/>
                        </a:lnTo>
                        <a:lnTo>
                          <a:pt x="97" y="275"/>
                        </a:lnTo>
                        <a:lnTo>
                          <a:pt x="137" y="273"/>
                        </a:lnTo>
                        <a:lnTo>
                          <a:pt x="145" y="308"/>
                        </a:lnTo>
                        <a:lnTo>
                          <a:pt x="168" y="328"/>
                        </a:lnTo>
                        <a:lnTo>
                          <a:pt x="203" y="352"/>
                        </a:lnTo>
                        <a:lnTo>
                          <a:pt x="256" y="377"/>
                        </a:lnTo>
                        <a:lnTo>
                          <a:pt x="400" y="417"/>
                        </a:lnTo>
                        <a:lnTo>
                          <a:pt x="469" y="434"/>
                        </a:lnTo>
                        <a:lnTo>
                          <a:pt x="548" y="442"/>
                        </a:lnTo>
                        <a:lnTo>
                          <a:pt x="619" y="437"/>
                        </a:lnTo>
                        <a:lnTo>
                          <a:pt x="657" y="425"/>
                        </a:lnTo>
                        <a:lnTo>
                          <a:pt x="690" y="402"/>
                        </a:lnTo>
                        <a:lnTo>
                          <a:pt x="708" y="372"/>
                        </a:lnTo>
                        <a:lnTo>
                          <a:pt x="713" y="337"/>
                        </a:lnTo>
                        <a:lnTo>
                          <a:pt x="715" y="318"/>
                        </a:lnTo>
                        <a:lnTo>
                          <a:pt x="713" y="300"/>
                        </a:lnTo>
                        <a:lnTo>
                          <a:pt x="707" y="285"/>
                        </a:lnTo>
                        <a:lnTo>
                          <a:pt x="695" y="268"/>
                        </a:lnTo>
                        <a:lnTo>
                          <a:pt x="611" y="223"/>
                        </a:lnTo>
                        <a:lnTo>
                          <a:pt x="537" y="173"/>
                        </a:lnTo>
                        <a:lnTo>
                          <a:pt x="385" y="0"/>
                        </a:lnTo>
                        <a:lnTo>
                          <a:pt x="2" y="55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Verdana" pitchFamily="34" charset="0"/>
                    </a:endParaRPr>
                  </a:p>
                </p:txBody>
              </p:sp>
              <p:sp>
                <p:nvSpPr>
                  <p:cNvPr id="51" name="Freeform 36"/>
                  <p:cNvSpPr>
                    <a:spLocks/>
                  </p:cNvSpPr>
                  <p:nvPr/>
                </p:nvSpPr>
                <p:spPr bwMode="auto">
                  <a:xfrm>
                    <a:off x="3379" y="3426"/>
                    <a:ext cx="419" cy="176"/>
                  </a:xfrm>
                  <a:custGeom>
                    <a:avLst/>
                    <a:gdLst>
                      <a:gd name="T0" fmla="*/ 2 w 837"/>
                      <a:gd name="T1" fmla="*/ 0 h 350"/>
                      <a:gd name="T2" fmla="*/ 2 w 837"/>
                      <a:gd name="T3" fmla="*/ 1 h 350"/>
                      <a:gd name="T4" fmla="*/ 1 w 837"/>
                      <a:gd name="T5" fmla="*/ 1 h 350"/>
                      <a:gd name="T6" fmla="*/ 1 w 837"/>
                      <a:gd name="T7" fmla="*/ 1 h 350"/>
                      <a:gd name="T8" fmla="*/ 1 w 837"/>
                      <a:gd name="T9" fmla="*/ 1 h 350"/>
                      <a:gd name="T10" fmla="*/ 1 w 837"/>
                      <a:gd name="T11" fmla="*/ 1 h 350"/>
                      <a:gd name="T12" fmla="*/ 1 w 837"/>
                      <a:gd name="T13" fmla="*/ 1 h 350"/>
                      <a:gd name="T14" fmla="*/ 0 w 837"/>
                      <a:gd name="T15" fmla="*/ 1 h 350"/>
                      <a:gd name="T16" fmla="*/ 0 w 837"/>
                      <a:gd name="T17" fmla="*/ 2 h 350"/>
                      <a:gd name="T18" fmla="*/ 1 w 837"/>
                      <a:gd name="T19" fmla="*/ 2 h 350"/>
                      <a:gd name="T20" fmla="*/ 1 w 837"/>
                      <a:gd name="T21" fmla="*/ 2 h 350"/>
                      <a:gd name="T22" fmla="*/ 1 w 837"/>
                      <a:gd name="T23" fmla="*/ 2 h 350"/>
                      <a:gd name="T24" fmla="*/ 1 w 837"/>
                      <a:gd name="T25" fmla="*/ 2 h 350"/>
                      <a:gd name="T26" fmla="*/ 1 w 837"/>
                      <a:gd name="T27" fmla="*/ 2 h 350"/>
                      <a:gd name="T28" fmla="*/ 1 w 837"/>
                      <a:gd name="T29" fmla="*/ 2 h 350"/>
                      <a:gd name="T30" fmla="*/ 1 w 837"/>
                      <a:gd name="T31" fmla="*/ 2 h 350"/>
                      <a:gd name="T32" fmla="*/ 2 w 837"/>
                      <a:gd name="T33" fmla="*/ 2 h 350"/>
                      <a:gd name="T34" fmla="*/ 2 w 837"/>
                      <a:gd name="T35" fmla="*/ 2 h 350"/>
                      <a:gd name="T36" fmla="*/ 2 w 837"/>
                      <a:gd name="T37" fmla="*/ 2 h 350"/>
                      <a:gd name="T38" fmla="*/ 2 w 837"/>
                      <a:gd name="T39" fmla="*/ 2 h 350"/>
                      <a:gd name="T40" fmla="*/ 2 w 837"/>
                      <a:gd name="T41" fmla="*/ 2 h 350"/>
                      <a:gd name="T42" fmla="*/ 3 w 837"/>
                      <a:gd name="T43" fmla="*/ 2 h 350"/>
                      <a:gd name="T44" fmla="*/ 3 w 837"/>
                      <a:gd name="T45" fmla="*/ 2 h 350"/>
                      <a:gd name="T46" fmla="*/ 3 w 837"/>
                      <a:gd name="T47" fmla="*/ 2 h 350"/>
                      <a:gd name="T48" fmla="*/ 3 w 837"/>
                      <a:gd name="T49" fmla="*/ 2 h 350"/>
                      <a:gd name="T50" fmla="*/ 3 w 837"/>
                      <a:gd name="T51" fmla="*/ 2 h 350"/>
                      <a:gd name="T52" fmla="*/ 3 w 837"/>
                      <a:gd name="T53" fmla="*/ 2 h 350"/>
                      <a:gd name="T54" fmla="*/ 3 w 837"/>
                      <a:gd name="T55" fmla="*/ 2 h 350"/>
                      <a:gd name="T56" fmla="*/ 4 w 837"/>
                      <a:gd name="T57" fmla="*/ 2 h 350"/>
                      <a:gd name="T58" fmla="*/ 4 w 837"/>
                      <a:gd name="T59" fmla="*/ 2 h 350"/>
                      <a:gd name="T60" fmla="*/ 4 w 837"/>
                      <a:gd name="T61" fmla="*/ 1 h 350"/>
                      <a:gd name="T62" fmla="*/ 4 w 837"/>
                      <a:gd name="T63" fmla="*/ 1 h 350"/>
                      <a:gd name="T64" fmla="*/ 4 w 837"/>
                      <a:gd name="T65" fmla="*/ 1 h 350"/>
                      <a:gd name="T66" fmla="*/ 4 w 837"/>
                      <a:gd name="T67" fmla="*/ 1 h 350"/>
                      <a:gd name="T68" fmla="*/ 4 w 837"/>
                      <a:gd name="T69" fmla="*/ 1 h 350"/>
                      <a:gd name="T70" fmla="*/ 3 w 837"/>
                      <a:gd name="T71" fmla="*/ 1 h 350"/>
                      <a:gd name="T72" fmla="*/ 2 w 837"/>
                      <a:gd name="T73" fmla="*/ 0 h 350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837"/>
                      <a:gd name="T112" fmla="*/ 0 h 350"/>
                      <a:gd name="T113" fmla="*/ 837 w 837"/>
                      <a:gd name="T114" fmla="*/ 350 h 350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837" h="350">
                        <a:moveTo>
                          <a:pt x="412" y="0"/>
                        </a:moveTo>
                        <a:lnTo>
                          <a:pt x="330" y="70"/>
                        </a:lnTo>
                        <a:lnTo>
                          <a:pt x="241" y="122"/>
                        </a:lnTo>
                        <a:lnTo>
                          <a:pt x="165" y="147"/>
                        </a:lnTo>
                        <a:lnTo>
                          <a:pt x="36" y="188"/>
                        </a:lnTo>
                        <a:lnTo>
                          <a:pt x="16" y="200"/>
                        </a:lnTo>
                        <a:lnTo>
                          <a:pt x="6" y="214"/>
                        </a:lnTo>
                        <a:lnTo>
                          <a:pt x="0" y="234"/>
                        </a:lnTo>
                        <a:lnTo>
                          <a:pt x="0" y="257"/>
                        </a:lnTo>
                        <a:lnTo>
                          <a:pt x="6" y="290"/>
                        </a:lnTo>
                        <a:lnTo>
                          <a:pt x="14" y="315"/>
                        </a:lnTo>
                        <a:lnTo>
                          <a:pt x="36" y="329"/>
                        </a:lnTo>
                        <a:lnTo>
                          <a:pt x="71" y="340"/>
                        </a:lnTo>
                        <a:lnTo>
                          <a:pt x="125" y="345"/>
                        </a:lnTo>
                        <a:lnTo>
                          <a:pt x="188" y="349"/>
                        </a:lnTo>
                        <a:lnTo>
                          <a:pt x="242" y="350"/>
                        </a:lnTo>
                        <a:lnTo>
                          <a:pt x="305" y="349"/>
                        </a:lnTo>
                        <a:lnTo>
                          <a:pt x="360" y="345"/>
                        </a:lnTo>
                        <a:lnTo>
                          <a:pt x="414" y="335"/>
                        </a:lnTo>
                        <a:lnTo>
                          <a:pt x="459" y="322"/>
                        </a:lnTo>
                        <a:lnTo>
                          <a:pt x="500" y="305"/>
                        </a:lnTo>
                        <a:lnTo>
                          <a:pt x="556" y="292"/>
                        </a:lnTo>
                        <a:lnTo>
                          <a:pt x="561" y="312"/>
                        </a:lnTo>
                        <a:lnTo>
                          <a:pt x="601" y="314"/>
                        </a:lnTo>
                        <a:lnTo>
                          <a:pt x="639" y="314"/>
                        </a:lnTo>
                        <a:lnTo>
                          <a:pt x="678" y="312"/>
                        </a:lnTo>
                        <a:lnTo>
                          <a:pt x="711" y="309"/>
                        </a:lnTo>
                        <a:lnTo>
                          <a:pt x="743" y="304"/>
                        </a:lnTo>
                        <a:lnTo>
                          <a:pt x="784" y="292"/>
                        </a:lnTo>
                        <a:lnTo>
                          <a:pt x="820" y="275"/>
                        </a:lnTo>
                        <a:lnTo>
                          <a:pt x="820" y="234"/>
                        </a:lnTo>
                        <a:lnTo>
                          <a:pt x="827" y="219"/>
                        </a:lnTo>
                        <a:lnTo>
                          <a:pt x="830" y="205"/>
                        </a:lnTo>
                        <a:lnTo>
                          <a:pt x="832" y="123"/>
                        </a:lnTo>
                        <a:lnTo>
                          <a:pt x="837" y="42"/>
                        </a:lnTo>
                        <a:lnTo>
                          <a:pt x="648" y="60"/>
                        </a:lnTo>
                        <a:lnTo>
                          <a:pt x="412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Verdana" pitchFamily="34" charset="0"/>
                    </a:endParaRPr>
                  </a:p>
                </p:txBody>
              </p:sp>
            </p:grpSp>
            <p:sp>
              <p:nvSpPr>
                <p:cNvPr id="49" name="Freeform 37"/>
                <p:cNvSpPr>
                  <a:spLocks/>
                </p:cNvSpPr>
                <p:nvPr/>
              </p:nvSpPr>
              <p:spPr bwMode="auto">
                <a:xfrm>
                  <a:off x="3586" y="2346"/>
                  <a:ext cx="653" cy="1179"/>
                </a:xfrm>
                <a:custGeom>
                  <a:avLst/>
                  <a:gdLst>
                    <a:gd name="T0" fmla="*/ 1 w 1306"/>
                    <a:gd name="T1" fmla="*/ 0 h 2359"/>
                    <a:gd name="T2" fmla="*/ 1 w 1306"/>
                    <a:gd name="T3" fmla="*/ 2 h 2359"/>
                    <a:gd name="T4" fmla="*/ 1 w 1306"/>
                    <a:gd name="T5" fmla="*/ 4 h 2359"/>
                    <a:gd name="T6" fmla="*/ 1 w 1306"/>
                    <a:gd name="T7" fmla="*/ 5 h 2359"/>
                    <a:gd name="T8" fmla="*/ 1 w 1306"/>
                    <a:gd name="T9" fmla="*/ 6 h 2359"/>
                    <a:gd name="T10" fmla="*/ 1 w 1306"/>
                    <a:gd name="T11" fmla="*/ 7 h 2359"/>
                    <a:gd name="T12" fmla="*/ 0 w 1306"/>
                    <a:gd name="T13" fmla="*/ 8 h 2359"/>
                    <a:gd name="T14" fmla="*/ 1 w 1306"/>
                    <a:gd name="T15" fmla="*/ 8 h 2359"/>
                    <a:gd name="T16" fmla="*/ 1 w 1306"/>
                    <a:gd name="T17" fmla="*/ 8 h 2359"/>
                    <a:gd name="T18" fmla="*/ 1 w 1306"/>
                    <a:gd name="T19" fmla="*/ 8 h 2359"/>
                    <a:gd name="T20" fmla="*/ 1 w 1306"/>
                    <a:gd name="T21" fmla="*/ 8 h 2359"/>
                    <a:gd name="T22" fmla="*/ 1 w 1306"/>
                    <a:gd name="T23" fmla="*/ 8 h 2359"/>
                    <a:gd name="T24" fmla="*/ 1 w 1306"/>
                    <a:gd name="T25" fmla="*/ 8 h 2359"/>
                    <a:gd name="T26" fmla="*/ 1 w 1306"/>
                    <a:gd name="T27" fmla="*/ 8 h 2359"/>
                    <a:gd name="T28" fmla="*/ 1 w 1306"/>
                    <a:gd name="T29" fmla="*/ 8 h 2359"/>
                    <a:gd name="T30" fmla="*/ 1 w 1306"/>
                    <a:gd name="T31" fmla="*/ 8 h 2359"/>
                    <a:gd name="T32" fmla="*/ 1 w 1306"/>
                    <a:gd name="T33" fmla="*/ 9 h 2359"/>
                    <a:gd name="T34" fmla="*/ 1 w 1306"/>
                    <a:gd name="T35" fmla="*/ 9 h 2359"/>
                    <a:gd name="T36" fmla="*/ 1 w 1306"/>
                    <a:gd name="T37" fmla="*/ 8 h 2359"/>
                    <a:gd name="T38" fmla="*/ 1 w 1306"/>
                    <a:gd name="T39" fmla="*/ 8 h 2359"/>
                    <a:gd name="T40" fmla="*/ 1 w 1306"/>
                    <a:gd name="T41" fmla="*/ 8 h 2359"/>
                    <a:gd name="T42" fmla="*/ 3 w 1306"/>
                    <a:gd name="T43" fmla="*/ 8 h 2359"/>
                    <a:gd name="T44" fmla="*/ 3 w 1306"/>
                    <a:gd name="T45" fmla="*/ 6 h 2359"/>
                    <a:gd name="T46" fmla="*/ 3 w 1306"/>
                    <a:gd name="T47" fmla="*/ 5 h 2359"/>
                    <a:gd name="T48" fmla="*/ 1 w 1306"/>
                    <a:gd name="T49" fmla="*/ 3 h 2359"/>
                    <a:gd name="T50" fmla="*/ 1 w 1306"/>
                    <a:gd name="T51" fmla="*/ 2 h 2359"/>
                    <a:gd name="T52" fmla="*/ 3 w 1306"/>
                    <a:gd name="T53" fmla="*/ 2 h 2359"/>
                    <a:gd name="T54" fmla="*/ 3 w 1306"/>
                    <a:gd name="T55" fmla="*/ 3 h 2359"/>
                    <a:gd name="T56" fmla="*/ 3 w 1306"/>
                    <a:gd name="T57" fmla="*/ 5 h 2359"/>
                    <a:gd name="T58" fmla="*/ 3 w 1306"/>
                    <a:gd name="T59" fmla="*/ 6 h 2359"/>
                    <a:gd name="T60" fmla="*/ 3 w 1306"/>
                    <a:gd name="T61" fmla="*/ 8 h 2359"/>
                    <a:gd name="T62" fmla="*/ 3 w 1306"/>
                    <a:gd name="T63" fmla="*/ 9 h 2359"/>
                    <a:gd name="T64" fmla="*/ 3 w 1306"/>
                    <a:gd name="T65" fmla="*/ 9 h 2359"/>
                    <a:gd name="T66" fmla="*/ 3 w 1306"/>
                    <a:gd name="T67" fmla="*/ 9 h 2359"/>
                    <a:gd name="T68" fmla="*/ 5 w 1306"/>
                    <a:gd name="T69" fmla="*/ 9 h 2359"/>
                    <a:gd name="T70" fmla="*/ 5 w 1306"/>
                    <a:gd name="T71" fmla="*/ 9 h 2359"/>
                    <a:gd name="T72" fmla="*/ 5 w 1306"/>
                    <a:gd name="T73" fmla="*/ 9 h 2359"/>
                    <a:gd name="T74" fmla="*/ 5 w 1306"/>
                    <a:gd name="T75" fmla="*/ 9 h 2359"/>
                    <a:gd name="T76" fmla="*/ 5 w 1306"/>
                    <a:gd name="T77" fmla="*/ 9 h 2359"/>
                    <a:gd name="T78" fmla="*/ 5 w 1306"/>
                    <a:gd name="T79" fmla="*/ 9 h 2359"/>
                    <a:gd name="T80" fmla="*/ 5 w 1306"/>
                    <a:gd name="T81" fmla="*/ 8 h 2359"/>
                    <a:gd name="T82" fmla="*/ 5 w 1306"/>
                    <a:gd name="T83" fmla="*/ 8 h 2359"/>
                    <a:gd name="T84" fmla="*/ 5 w 1306"/>
                    <a:gd name="T85" fmla="*/ 7 h 2359"/>
                    <a:gd name="T86" fmla="*/ 5 w 1306"/>
                    <a:gd name="T87" fmla="*/ 6 h 2359"/>
                    <a:gd name="T88" fmla="*/ 5 w 1306"/>
                    <a:gd name="T89" fmla="*/ 4 h 2359"/>
                    <a:gd name="T90" fmla="*/ 5 w 1306"/>
                    <a:gd name="T91" fmla="*/ 2 h 2359"/>
                    <a:gd name="T92" fmla="*/ 3 w 1306"/>
                    <a:gd name="T93" fmla="*/ 0 h 2359"/>
                    <a:gd name="T94" fmla="*/ 3 w 1306"/>
                    <a:gd name="T95" fmla="*/ 0 h 2359"/>
                    <a:gd name="T96" fmla="*/ 1 w 1306"/>
                    <a:gd name="T97" fmla="*/ 0 h 2359"/>
                    <a:gd name="T98" fmla="*/ 1 w 1306"/>
                    <a:gd name="T99" fmla="*/ 0 h 2359"/>
                    <a:gd name="T100" fmla="*/ 1 w 1306"/>
                    <a:gd name="T101" fmla="*/ 0 h 2359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w 1306"/>
                    <a:gd name="T154" fmla="*/ 0 h 2359"/>
                    <a:gd name="T155" fmla="*/ 1306 w 1306"/>
                    <a:gd name="T156" fmla="*/ 2359 h 2359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T153" t="T154" r="T155" b="T156"/>
                  <a:pathLst>
                    <a:path w="1306" h="2359">
                      <a:moveTo>
                        <a:pt x="50" y="0"/>
                      </a:moveTo>
                      <a:lnTo>
                        <a:pt x="10" y="710"/>
                      </a:lnTo>
                      <a:lnTo>
                        <a:pt x="20" y="1279"/>
                      </a:lnTo>
                      <a:lnTo>
                        <a:pt x="40" y="1499"/>
                      </a:lnTo>
                      <a:lnTo>
                        <a:pt x="70" y="1740"/>
                      </a:lnTo>
                      <a:lnTo>
                        <a:pt x="50" y="1970"/>
                      </a:lnTo>
                      <a:lnTo>
                        <a:pt x="0" y="2160"/>
                      </a:lnTo>
                      <a:lnTo>
                        <a:pt x="27" y="2190"/>
                      </a:lnTo>
                      <a:lnTo>
                        <a:pt x="52" y="2210"/>
                      </a:lnTo>
                      <a:lnTo>
                        <a:pt x="91" y="2229"/>
                      </a:lnTo>
                      <a:lnTo>
                        <a:pt x="129" y="2245"/>
                      </a:lnTo>
                      <a:lnTo>
                        <a:pt x="177" y="2262"/>
                      </a:lnTo>
                      <a:lnTo>
                        <a:pt x="228" y="2274"/>
                      </a:lnTo>
                      <a:lnTo>
                        <a:pt x="266" y="2282"/>
                      </a:lnTo>
                      <a:lnTo>
                        <a:pt x="314" y="2289"/>
                      </a:lnTo>
                      <a:lnTo>
                        <a:pt x="373" y="2300"/>
                      </a:lnTo>
                      <a:lnTo>
                        <a:pt x="438" y="2315"/>
                      </a:lnTo>
                      <a:lnTo>
                        <a:pt x="463" y="2320"/>
                      </a:lnTo>
                      <a:lnTo>
                        <a:pt x="473" y="2290"/>
                      </a:lnTo>
                      <a:lnTo>
                        <a:pt x="491" y="2234"/>
                      </a:lnTo>
                      <a:lnTo>
                        <a:pt x="506" y="2190"/>
                      </a:lnTo>
                      <a:lnTo>
                        <a:pt x="519" y="2132"/>
                      </a:lnTo>
                      <a:lnTo>
                        <a:pt x="524" y="1710"/>
                      </a:lnTo>
                      <a:lnTo>
                        <a:pt x="524" y="1329"/>
                      </a:lnTo>
                      <a:lnTo>
                        <a:pt x="494" y="900"/>
                      </a:lnTo>
                      <a:lnTo>
                        <a:pt x="504" y="630"/>
                      </a:lnTo>
                      <a:lnTo>
                        <a:pt x="514" y="545"/>
                      </a:lnTo>
                      <a:lnTo>
                        <a:pt x="613" y="950"/>
                      </a:lnTo>
                      <a:lnTo>
                        <a:pt x="702" y="1389"/>
                      </a:lnTo>
                      <a:lnTo>
                        <a:pt x="761" y="1639"/>
                      </a:lnTo>
                      <a:lnTo>
                        <a:pt x="801" y="2080"/>
                      </a:lnTo>
                      <a:lnTo>
                        <a:pt x="857" y="2330"/>
                      </a:lnTo>
                      <a:lnTo>
                        <a:pt x="913" y="2334"/>
                      </a:lnTo>
                      <a:lnTo>
                        <a:pt x="969" y="2339"/>
                      </a:lnTo>
                      <a:lnTo>
                        <a:pt x="1026" y="2347"/>
                      </a:lnTo>
                      <a:lnTo>
                        <a:pt x="1100" y="2356"/>
                      </a:lnTo>
                      <a:lnTo>
                        <a:pt x="1151" y="2359"/>
                      </a:lnTo>
                      <a:lnTo>
                        <a:pt x="1202" y="2349"/>
                      </a:lnTo>
                      <a:lnTo>
                        <a:pt x="1252" y="2329"/>
                      </a:lnTo>
                      <a:lnTo>
                        <a:pt x="1270" y="2314"/>
                      </a:lnTo>
                      <a:lnTo>
                        <a:pt x="1290" y="2300"/>
                      </a:lnTo>
                      <a:lnTo>
                        <a:pt x="1306" y="2284"/>
                      </a:lnTo>
                      <a:lnTo>
                        <a:pt x="1278" y="1985"/>
                      </a:lnTo>
                      <a:lnTo>
                        <a:pt x="1206" y="1571"/>
                      </a:lnTo>
                      <a:lnTo>
                        <a:pt x="1166" y="1252"/>
                      </a:lnTo>
                      <a:lnTo>
                        <a:pt x="1029" y="531"/>
                      </a:lnTo>
                      <a:lnTo>
                        <a:pt x="969" y="0"/>
                      </a:lnTo>
                      <a:lnTo>
                        <a:pt x="732" y="44"/>
                      </a:lnTo>
                      <a:lnTo>
                        <a:pt x="507" y="57"/>
                      </a:lnTo>
                      <a:lnTo>
                        <a:pt x="245" y="44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Verdana" pitchFamily="34" charset="0"/>
                  </a:endParaRPr>
                </a:p>
              </p:txBody>
            </p:sp>
          </p:grpSp>
          <p:grpSp>
            <p:nvGrpSpPr>
              <p:cNvPr id="33" name="Group 38"/>
              <p:cNvGrpSpPr>
                <a:grpSpLocks/>
              </p:cNvGrpSpPr>
              <p:nvPr/>
            </p:nvGrpSpPr>
            <p:grpSpPr bwMode="auto">
              <a:xfrm>
                <a:off x="3140" y="1525"/>
                <a:ext cx="639" cy="1003"/>
                <a:chOff x="3140" y="1525"/>
                <a:chExt cx="639" cy="1003"/>
              </a:xfrm>
            </p:grpSpPr>
            <p:grpSp>
              <p:nvGrpSpPr>
                <p:cNvPr id="37" name="Group 39"/>
                <p:cNvGrpSpPr>
                  <a:grpSpLocks/>
                </p:cNvGrpSpPr>
                <p:nvPr/>
              </p:nvGrpSpPr>
              <p:grpSpPr bwMode="auto">
                <a:xfrm>
                  <a:off x="3140" y="1525"/>
                  <a:ext cx="639" cy="1003"/>
                  <a:chOff x="3140" y="1525"/>
                  <a:chExt cx="639" cy="1003"/>
                </a:xfrm>
              </p:grpSpPr>
              <p:sp>
                <p:nvSpPr>
                  <p:cNvPr id="46" name="Freeform 40"/>
                  <p:cNvSpPr>
                    <a:spLocks/>
                  </p:cNvSpPr>
                  <p:nvPr/>
                </p:nvSpPr>
                <p:spPr bwMode="auto">
                  <a:xfrm>
                    <a:off x="3140" y="1525"/>
                    <a:ext cx="639" cy="1003"/>
                  </a:xfrm>
                  <a:custGeom>
                    <a:avLst/>
                    <a:gdLst>
                      <a:gd name="T0" fmla="*/ 1 w 1278"/>
                      <a:gd name="T1" fmla="*/ 2 h 2008"/>
                      <a:gd name="T2" fmla="*/ 1 w 1278"/>
                      <a:gd name="T3" fmla="*/ 2 h 2008"/>
                      <a:gd name="T4" fmla="*/ 1 w 1278"/>
                      <a:gd name="T5" fmla="*/ 2 h 2008"/>
                      <a:gd name="T6" fmla="*/ 1 w 1278"/>
                      <a:gd name="T7" fmla="*/ 2 h 2008"/>
                      <a:gd name="T8" fmla="*/ 1 w 1278"/>
                      <a:gd name="T9" fmla="*/ 2 h 2008"/>
                      <a:gd name="T10" fmla="*/ 1 w 1278"/>
                      <a:gd name="T11" fmla="*/ 3 h 2008"/>
                      <a:gd name="T12" fmla="*/ 0 w 1278"/>
                      <a:gd name="T13" fmla="*/ 3 h 2008"/>
                      <a:gd name="T14" fmla="*/ 1 w 1278"/>
                      <a:gd name="T15" fmla="*/ 3 h 2008"/>
                      <a:gd name="T16" fmla="*/ 1 w 1278"/>
                      <a:gd name="T17" fmla="*/ 4 h 2008"/>
                      <a:gd name="T18" fmla="*/ 1 w 1278"/>
                      <a:gd name="T19" fmla="*/ 4 h 2008"/>
                      <a:gd name="T20" fmla="*/ 1 w 1278"/>
                      <a:gd name="T21" fmla="*/ 4 h 2008"/>
                      <a:gd name="T22" fmla="*/ 1 w 1278"/>
                      <a:gd name="T23" fmla="*/ 4 h 2008"/>
                      <a:gd name="T24" fmla="*/ 2 w 1278"/>
                      <a:gd name="T25" fmla="*/ 4 h 2008"/>
                      <a:gd name="T26" fmla="*/ 3 w 1278"/>
                      <a:gd name="T27" fmla="*/ 4 h 2008"/>
                      <a:gd name="T28" fmla="*/ 3 w 1278"/>
                      <a:gd name="T29" fmla="*/ 4 h 2008"/>
                      <a:gd name="T30" fmla="*/ 3 w 1278"/>
                      <a:gd name="T31" fmla="*/ 4 h 2008"/>
                      <a:gd name="T32" fmla="*/ 3 w 1278"/>
                      <a:gd name="T33" fmla="*/ 5 h 2008"/>
                      <a:gd name="T34" fmla="*/ 3 w 1278"/>
                      <a:gd name="T35" fmla="*/ 5 h 2008"/>
                      <a:gd name="T36" fmla="*/ 3 w 1278"/>
                      <a:gd name="T37" fmla="*/ 6 h 2008"/>
                      <a:gd name="T38" fmla="*/ 3 w 1278"/>
                      <a:gd name="T39" fmla="*/ 7 h 2008"/>
                      <a:gd name="T40" fmla="*/ 3 w 1278"/>
                      <a:gd name="T41" fmla="*/ 7 h 2008"/>
                      <a:gd name="T42" fmla="*/ 3 w 1278"/>
                      <a:gd name="T43" fmla="*/ 7 h 2008"/>
                      <a:gd name="T44" fmla="*/ 5 w 1278"/>
                      <a:gd name="T45" fmla="*/ 7 h 2008"/>
                      <a:gd name="T46" fmla="*/ 5 w 1278"/>
                      <a:gd name="T47" fmla="*/ 7 h 2008"/>
                      <a:gd name="T48" fmla="*/ 5 w 1278"/>
                      <a:gd name="T49" fmla="*/ 6 h 2008"/>
                      <a:gd name="T50" fmla="*/ 5 w 1278"/>
                      <a:gd name="T51" fmla="*/ 6 h 2008"/>
                      <a:gd name="T52" fmla="*/ 5 w 1278"/>
                      <a:gd name="T53" fmla="*/ 5 h 2008"/>
                      <a:gd name="T54" fmla="*/ 5 w 1278"/>
                      <a:gd name="T55" fmla="*/ 3 h 2008"/>
                      <a:gd name="T56" fmla="*/ 5 w 1278"/>
                      <a:gd name="T57" fmla="*/ 0 h 2008"/>
                      <a:gd name="T58" fmla="*/ 3 w 1278"/>
                      <a:gd name="T59" fmla="*/ 0 h 2008"/>
                      <a:gd name="T60" fmla="*/ 3 w 1278"/>
                      <a:gd name="T61" fmla="*/ 0 h 2008"/>
                      <a:gd name="T62" fmla="*/ 3 w 1278"/>
                      <a:gd name="T63" fmla="*/ 0 h 2008"/>
                      <a:gd name="T64" fmla="*/ 3 w 1278"/>
                      <a:gd name="T65" fmla="*/ 0 h 2008"/>
                      <a:gd name="T66" fmla="*/ 2 w 1278"/>
                      <a:gd name="T67" fmla="*/ 0 h 2008"/>
                      <a:gd name="T68" fmla="*/ 2 w 1278"/>
                      <a:gd name="T69" fmla="*/ 0 h 2008"/>
                      <a:gd name="T70" fmla="*/ 2 w 1278"/>
                      <a:gd name="T71" fmla="*/ 0 h 2008"/>
                      <a:gd name="T72" fmla="*/ 2 w 1278"/>
                      <a:gd name="T73" fmla="*/ 2 h 2008"/>
                      <a:gd name="T74" fmla="*/ 2 w 1278"/>
                      <a:gd name="T75" fmla="*/ 2 h 2008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w 1278"/>
                      <a:gd name="T115" fmla="*/ 0 h 2008"/>
                      <a:gd name="T116" fmla="*/ 1278 w 1278"/>
                      <a:gd name="T117" fmla="*/ 2008 h 2008"/>
                    </a:gdLst>
                    <a:ahLst/>
                    <a:cxnLst>
                      <a:cxn ang="T76">
                        <a:pos x="T0" y="T1"/>
                      </a:cxn>
                      <a:cxn ang="T77">
                        <a:pos x="T2" y="T3"/>
                      </a:cxn>
                      <a:cxn ang="T78">
                        <a:pos x="T4" y="T5"/>
                      </a:cxn>
                      <a:cxn ang="T79">
                        <a:pos x="T6" y="T7"/>
                      </a:cxn>
                      <a:cxn ang="T80">
                        <a:pos x="T8" y="T9"/>
                      </a:cxn>
                      <a:cxn ang="T81">
                        <a:pos x="T10" y="T11"/>
                      </a:cxn>
                      <a:cxn ang="T82">
                        <a:pos x="T12" y="T13"/>
                      </a:cxn>
                      <a:cxn ang="T83">
                        <a:pos x="T14" y="T15"/>
                      </a:cxn>
                      <a:cxn ang="T84">
                        <a:pos x="T16" y="T17"/>
                      </a:cxn>
                      <a:cxn ang="T85">
                        <a:pos x="T18" y="T19"/>
                      </a:cxn>
                      <a:cxn ang="T86">
                        <a:pos x="T20" y="T21"/>
                      </a:cxn>
                      <a:cxn ang="T87">
                        <a:pos x="T22" y="T23"/>
                      </a:cxn>
                      <a:cxn ang="T88">
                        <a:pos x="T24" y="T25"/>
                      </a:cxn>
                      <a:cxn ang="T89">
                        <a:pos x="T26" y="T27"/>
                      </a:cxn>
                      <a:cxn ang="T90">
                        <a:pos x="T28" y="T29"/>
                      </a:cxn>
                      <a:cxn ang="T91">
                        <a:pos x="T30" y="T31"/>
                      </a:cxn>
                      <a:cxn ang="T92">
                        <a:pos x="T32" y="T33"/>
                      </a:cxn>
                      <a:cxn ang="T93">
                        <a:pos x="T34" y="T35"/>
                      </a:cxn>
                      <a:cxn ang="T94">
                        <a:pos x="T36" y="T37"/>
                      </a:cxn>
                      <a:cxn ang="T95">
                        <a:pos x="T38" y="T39"/>
                      </a:cxn>
                      <a:cxn ang="T96">
                        <a:pos x="T40" y="T41"/>
                      </a:cxn>
                      <a:cxn ang="T97">
                        <a:pos x="T42" y="T43"/>
                      </a:cxn>
                      <a:cxn ang="T98">
                        <a:pos x="T44" y="T45"/>
                      </a:cxn>
                      <a:cxn ang="T99">
                        <a:pos x="T46" y="T47"/>
                      </a:cxn>
                      <a:cxn ang="T100">
                        <a:pos x="T48" y="T49"/>
                      </a:cxn>
                      <a:cxn ang="T101">
                        <a:pos x="T50" y="T51"/>
                      </a:cxn>
                      <a:cxn ang="T102">
                        <a:pos x="T52" y="T53"/>
                      </a:cxn>
                      <a:cxn ang="T103">
                        <a:pos x="T54" y="T55"/>
                      </a:cxn>
                      <a:cxn ang="T104">
                        <a:pos x="T56" y="T57"/>
                      </a:cxn>
                      <a:cxn ang="T105">
                        <a:pos x="T58" y="T59"/>
                      </a:cxn>
                      <a:cxn ang="T106">
                        <a:pos x="T60" y="T61"/>
                      </a:cxn>
                      <a:cxn ang="T107">
                        <a:pos x="T62" y="T63"/>
                      </a:cxn>
                      <a:cxn ang="T108">
                        <a:pos x="T64" y="T65"/>
                      </a:cxn>
                      <a:cxn ang="T109">
                        <a:pos x="T66" y="T67"/>
                      </a:cxn>
                      <a:cxn ang="T110">
                        <a:pos x="T68" y="T69"/>
                      </a:cxn>
                      <a:cxn ang="T111">
                        <a:pos x="T70" y="T71"/>
                      </a:cxn>
                      <a:cxn ang="T112">
                        <a:pos x="T72" y="T73"/>
                      </a:cxn>
                      <a:cxn ang="T113">
                        <a:pos x="T74" y="T75"/>
                      </a:cxn>
                    </a:cxnLst>
                    <a:rect l="T114" t="T115" r="T116" b="T117"/>
                    <a:pathLst>
                      <a:path w="1278" h="2008">
                        <a:moveTo>
                          <a:pt x="528" y="751"/>
                        </a:moveTo>
                        <a:lnTo>
                          <a:pt x="490" y="749"/>
                        </a:lnTo>
                        <a:lnTo>
                          <a:pt x="437" y="741"/>
                        </a:lnTo>
                        <a:lnTo>
                          <a:pt x="348" y="704"/>
                        </a:lnTo>
                        <a:lnTo>
                          <a:pt x="152" y="634"/>
                        </a:lnTo>
                        <a:lnTo>
                          <a:pt x="122" y="639"/>
                        </a:lnTo>
                        <a:lnTo>
                          <a:pt x="94" y="651"/>
                        </a:lnTo>
                        <a:lnTo>
                          <a:pt x="64" y="669"/>
                        </a:lnTo>
                        <a:lnTo>
                          <a:pt x="44" y="689"/>
                        </a:lnTo>
                        <a:lnTo>
                          <a:pt x="26" y="719"/>
                        </a:lnTo>
                        <a:lnTo>
                          <a:pt x="15" y="753"/>
                        </a:lnTo>
                        <a:lnTo>
                          <a:pt x="5" y="798"/>
                        </a:lnTo>
                        <a:lnTo>
                          <a:pt x="1" y="835"/>
                        </a:lnTo>
                        <a:lnTo>
                          <a:pt x="0" y="873"/>
                        </a:lnTo>
                        <a:lnTo>
                          <a:pt x="1" y="918"/>
                        </a:lnTo>
                        <a:lnTo>
                          <a:pt x="6" y="960"/>
                        </a:lnTo>
                        <a:lnTo>
                          <a:pt x="15" y="995"/>
                        </a:lnTo>
                        <a:lnTo>
                          <a:pt x="172" y="1043"/>
                        </a:lnTo>
                        <a:lnTo>
                          <a:pt x="238" y="1075"/>
                        </a:lnTo>
                        <a:lnTo>
                          <a:pt x="280" y="1100"/>
                        </a:lnTo>
                        <a:lnTo>
                          <a:pt x="317" y="1120"/>
                        </a:lnTo>
                        <a:lnTo>
                          <a:pt x="348" y="1133"/>
                        </a:lnTo>
                        <a:lnTo>
                          <a:pt x="394" y="1147"/>
                        </a:lnTo>
                        <a:lnTo>
                          <a:pt x="487" y="1173"/>
                        </a:lnTo>
                        <a:lnTo>
                          <a:pt x="642" y="1208"/>
                        </a:lnTo>
                        <a:lnTo>
                          <a:pt x="756" y="1228"/>
                        </a:lnTo>
                        <a:lnTo>
                          <a:pt x="784" y="1220"/>
                        </a:lnTo>
                        <a:lnTo>
                          <a:pt x="802" y="1200"/>
                        </a:lnTo>
                        <a:lnTo>
                          <a:pt x="815" y="1168"/>
                        </a:lnTo>
                        <a:lnTo>
                          <a:pt x="852" y="1088"/>
                        </a:lnTo>
                        <a:lnTo>
                          <a:pt x="860" y="1138"/>
                        </a:lnTo>
                        <a:lnTo>
                          <a:pt x="868" y="1267"/>
                        </a:lnTo>
                        <a:lnTo>
                          <a:pt x="863" y="1367"/>
                        </a:lnTo>
                        <a:lnTo>
                          <a:pt x="852" y="1419"/>
                        </a:lnTo>
                        <a:lnTo>
                          <a:pt x="850" y="1474"/>
                        </a:lnTo>
                        <a:lnTo>
                          <a:pt x="850" y="1527"/>
                        </a:lnTo>
                        <a:lnTo>
                          <a:pt x="843" y="1592"/>
                        </a:lnTo>
                        <a:lnTo>
                          <a:pt x="830" y="1652"/>
                        </a:lnTo>
                        <a:lnTo>
                          <a:pt x="794" y="1829"/>
                        </a:lnTo>
                        <a:lnTo>
                          <a:pt x="819" y="1859"/>
                        </a:lnTo>
                        <a:lnTo>
                          <a:pt x="853" y="1883"/>
                        </a:lnTo>
                        <a:lnTo>
                          <a:pt x="905" y="1903"/>
                        </a:lnTo>
                        <a:lnTo>
                          <a:pt x="957" y="1914"/>
                        </a:lnTo>
                        <a:lnTo>
                          <a:pt x="1000" y="1930"/>
                        </a:lnTo>
                        <a:lnTo>
                          <a:pt x="1048" y="1946"/>
                        </a:lnTo>
                        <a:lnTo>
                          <a:pt x="1091" y="1963"/>
                        </a:lnTo>
                        <a:lnTo>
                          <a:pt x="1139" y="1978"/>
                        </a:lnTo>
                        <a:lnTo>
                          <a:pt x="1200" y="1996"/>
                        </a:lnTo>
                        <a:lnTo>
                          <a:pt x="1278" y="2008"/>
                        </a:lnTo>
                        <a:lnTo>
                          <a:pt x="1241" y="1774"/>
                        </a:lnTo>
                        <a:lnTo>
                          <a:pt x="1228" y="1699"/>
                        </a:lnTo>
                        <a:lnTo>
                          <a:pt x="1222" y="1654"/>
                        </a:lnTo>
                        <a:lnTo>
                          <a:pt x="1220" y="1604"/>
                        </a:lnTo>
                        <a:lnTo>
                          <a:pt x="1215" y="1497"/>
                        </a:lnTo>
                        <a:lnTo>
                          <a:pt x="1218" y="1349"/>
                        </a:lnTo>
                        <a:lnTo>
                          <a:pt x="1243" y="970"/>
                        </a:lnTo>
                        <a:lnTo>
                          <a:pt x="1228" y="379"/>
                        </a:lnTo>
                        <a:lnTo>
                          <a:pt x="1170" y="55"/>
                        </a:lnTo>
                        <a:lnTo>
                          <a:pt x="1020" y="28"/>
                        </a:lnTo>
                        <a:lnTo>
                          <a:pt x="967" y="17"/>
                        </a:lnTo>
                        <a:lnTo>
                          <a:pt x="931" y="5"/>
                        </a:lnTo>
                        <a:lnTo>
                          <a:pt x="908" y="0"/>
                        </a:lnTo>
                        <a:lnTo>
                          <a:pt x="880" y="0"/>
                        </a:lnTo>
                        <a:lnTo>
                          <a:pt x="857" y="3"/>
                        </a:lnTo>
                        <a:lnTo>
                          <a:pt x="834" y="10"/>
                        </a:lnTo>
                        <a:lnTo>
                          <a:pt x="809" y="22"/>
                        </a:lnTo>
                        <a:lnTo>
                          <a:pt x="784" y="42"/>
                        </a:lnTo>
                        <a:lnTo>
                          <a:pt x="761" y="68"/>
                        </a:lnTo>
                        <a:lnTo>
                          <a:pt x="748" y="94"/>
                        </a:lnTo>
                        <a:lnTo>
                          <a:pt x="739" y="129"/>
                        </a:lnTo>
                        <a:lnTo>
                          <a:pt x="739" y="175"/>
                        </a:lnTo>
                        <a:lnTo>
                          <a:pt x="731" y="237"/>
                        </a:lnTo>
                        <a:lnTo>
                          <a:pt x="705" y="371"/>
                        </a:lnTo>
                        <a:lnTo>
                          <a:pt x="626" y="701"/>
                        </a:lnTo>
                        <a:lnTo>
                          <a:pt x="614" y="746"/>
                        </a:lnTo>
                        <a:lnTo>
                          <a:pt x="578" y="751"/>
                        </a:lnTo>
                        <a:lnTo>
                          <a:pt x="528" y="751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11113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Verdana" pitchFamily="34" charset="0"/>
                    </a:endParaRPr>
                  </a:p>
                </p:txBody>
              </p:sp>
              <p:sp>
                <p:nvSpPr>
                  <p:cNvPr id="47" name="Freeform 41"/>
                  <p:cNvSpPr>
                    <a:spLocks/>
                  </p:cNvSpPr>
                  <p:nvPr/>
                </p:nvSpPr>
                <p:spPr bwMode="auto">
                  <a:xfrm>
                    <a:off x="3571" y="1793"/>
                    <a:ext cx="69" cy="270"/>
                  </a:xfrm>
                  <a:custGeom>
                    <a:avLst/>
                    <a:gdLst>
                      <a:gd name="T0" fmla="*/ 0 w 138"/>
                      <a:gd name="T1" fmla="*/ 2 h 540"/>
                      <a:gd name="T2" fmla="*/ 1 w 138"/>
                      <a:gd name="T3" fmla="*/ 1 h 540"/>
                      <a:gd name="T4" fmla="*/ 1 w 138"/>
                      <a:gd name="T5" fmla="*/ 1 h 540"/>
                      <a:gd name="T6" fmla="*/ 1 w 138"/>
                      <a:gd name="T7" fmla="*/ 1 h 540"/>
                      <a:gd name="T8" fmla="*/ 1 w 138"/>
                      <a:gd name="T9" fmla="*/ 0 h 54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138"/>
                      <a:gd name="T16" fmla="*/ 0 h 540"/>
                      <a:gd name="T17" fmla="*/ 138 w 138"/>
                      <a:gd name="T18" fmla="*/ 540 h 54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138" h="540">
                        <a:moveTo>
                          <a:pt x="0" y="540"/>
                        </a:moveTo>
                        <a:lnTo>
                          <a:pt x="49" y="361"/>
                        </a:lnTo>
                        <a:lnTo>
                          <a:pt x="99" y="181"/>
                        </a:lnTo>
                        <a:lnTo>
                          <a:pt x="89" y="31"/>
                        </a:lnTo>
                        <a:lnTo>
                          <a:pt x="138" y="0"/>
                        </a:lnTo>
                      </a:path>
                    </a:pathLst>
                  </a:custGeom>
                  <a:noFill/>
                  <a:ln w="11113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Verdana" pitchFamily="34" charset="0"/>
                    </a:endParaRPr>
                  </a:p>
                </p:txBody>
              </p:sp>
            </p:grpSp>
            <p:sp>
              <p:nvSpPr>
                <p:cNvPr id="44" name="Freeform 42"/>
                <p:cNvSpPr>
                  <a:spLocks/>
                </p:cNvSpPr>
                <p:nvPr/>
              </p:nvSpPr>
              <p:spPr bwMode="auto">
                <a:xfrm>
                  <a:off x="3449" y="1898"/>
                  <a:ext cx="57" cy="55"/>
                </a:xfrm>
                <a:custGeom>
                  <a:avLst/>
                  <a:gdLst>
                    <a:gd name="T0" fmla="*/ 0 w 116"/>
                    <a:gd name="T1" fmla="*/ 1 h 110"/>
                    <a:gd name="T2" fmla="*/ 0 w 116"/>
                    <a:gd name="T3" fmla="*/ 0 h 110"/>
                    <a:gd name="T4" fmla="*/ 0 w 116"/>
                    <a:gd name="T5" fmla="*/ 1 h 110"/>
                    <a:gd name="T6" fmla="*/ 0 w 116"/>
                    <a:gd name="T7" fmla="*/ 1 h 110"/>
                    <a:gd name="T8" fmla="*/ 0 w 116"/>
                    <a:gd name="T9" fmla="*/ 1 h 110"/>
                    <a:gd name="T10" fmla="*/ 0 w 116"/>
                    <a:gd name="T11" fmla="*/ 1 h 11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16"/>
                    <a:gd name="T19" fmla="*/ 0 h 110"/>
                    <a:gd name="T20" fmla="*/ 116 w 116"/>
                    <a:gd name="T21" fmla="*/ 110 h 11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16" h="110">
                      <a:moveTo>
                        <a:pt x="0" y="3"/>
                      </a:moveTo>
                      <a:lnTo>
                        <a:pt x="55" y="0"/>
                      </a:lnTo>
                      <a:lnTo>
                        <a:pt x="84" y="13"/>
                      </a:lnTo>
                      <a:lnTo>
                        <a:pt x="106" y="40"/>
                      </a:lnTo>
                      <a:lnTo>
                        <a:pt x="116" y="80"/>
                      </a:lnTo>
                      <a:lnTo>
                        <a:pt x="114" y="110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Verdana" pitchFamily="34" charset="0"/>
                  </a:endParaRPr>
                </a:p>
              </p:txBody>
            </p:sp>
            <p:sp>
              <p:nvSpPr>
                <p:cNvPr id="45" name="Freeform 43"/>
                <p:cNvSpPr>
                  <a:spLocks/>
                </p:cNvSpPr>
                <p:nvPr/>
              </p:nvSpPr>
              <p:spPr bwMode="auto">
                <a:xfrm>
                  <a:off x="3643" y="1553"/>
                  <a:ext cx="133" cy="779"/>
                </a:xfrm>
                <a:custGeom>
                  <a:avLst/>
                  <a:gdLst>
                    <a:gd name="T0" fmla="*/ 0 w 268"/>
                    <a:gd name="T1" fmla="*/ 0 h 1559"/>
                    <a:gd name="T2" fmla="*/ 0 w 268"/>
                    <a:gd name="T3" fmla="*/ 0 h 1559"/>
                    <a:gd name="T4" fmla="*/ 0 w 268"/>
                    <a:gd name="T5" fmla="*/ 0 h 1559"/>
                    <a:gd name="T6" fmla="*/ 0 w 268"/>
                    <a:gd name="T7" fmla="*/ 0 h 1559"/>
                    <a:gd name="T8" fmla="*/ 0 w 268"/>
                    <a:gd name="T9" fmla="*/ 0 h 1559"/>
                    <a:gd name="T10" fmla="*/ 0 w 268"/>
                    <a:gd name="T11" fmla="*/ 0 h 1559"/>
                    <a:gd name="T12" fmla="*/ 0 w 268"/>
                    <a:gd name="T13" fmla="*/ 1 h 1559"/>
                    <a:gd name="T14" fmla="*/ 0 w 268"/>
                    <a:gd name="T15" fmla="*/ 1 h 1559"/>
                    <a:gd name="T16" fmla="*/ 0 w 268"/>
                    <a:gd name="T17" fmla="*/ 1 h 1559"/>
                    <a:gd name="T18" fmla="*/ 0 w 268"/>
                    <a:gd name="T19" fmla="*/ 2 h 1559"/>
                    <a:gd name="T20" fmla="*/ 0 w 268"/>
                    <a:gd name="T21" fmla="*/ 2 h 1559"/>
                    <a:gd name="T22" fmla="*/ 0 w 268"/>
                    <a:gd name="T23" fmla="*/ 2 h 1559"/>
                    <a:gd name="T24" fmla="*/ 0 w 268"/>
                    <a:gd name="T25" fmla="*/ 2 h 1559"/>
                    <a:gd name="T26" fmla="*/ 0 w 268"/>
                    <a:gd name="T27" fmla="*/ 3 h 1559"/>
                    <a:gd name="T28" fmla="*/ 0 w 268"/>
                    <a:gd name="T29" fmla="*/ 3 h 1559"/>
                    <a:gd name="T30" fmla="*/ 0 w 268"/>
                    <a:gd name="T31" fmla="*/ 4 h 1559"/>
                    <a:gd name="T32" fmla="*/ 0 w 268"/>
                    <a:gd name="T33" fmla="*/ 4 h 1559"/>
                    <a:gd name="T34" fmla="*/ 0 w 268"/>
                    <a:gd name="T35" fmla="*/ 5 h 1559"/>
                    <a:gd name="T36" fmla="*/ 0 w 268"/>
                    <a:gd name="T37" fmla="*/ 5 h 1559"/>
                    <a:gd name="T38" fmla="*/ 0 w 268"/>
                    <a:gd name="T39" fmla="*/ 5 h 1559"/>
                    <a:gd name="T40" fmla="*/ 0 w 268"/>
                    <a:gd name="T41" fmla="*/ 6 h 1559"/>
                    <a:gd name="T42" fmla="*/ 0 w 268"/>
                    <a:gd name="T43" fmla="*/ 4 h 1559"/>
                    <a:gd name="T44" fmla="*/ 0 w 268"/>
                    <a:gd name="T45" fmla="*/ 4 h 1559"/>
                    <a:gd name="T46" fmla="*/ 1 w 268"/>
                    <a:gd name="T47" fmla="*/ 3 h 1559"/>
                    <a:gd name="T48" fmla="*/ 1 w 268"/>
                    <a:gd name="T49" fmla="*/ 3 h 1559"/>
                    <a:gd name="T50" fmla="*/ 1 w 268"/>
                    <a:gd name="T51" fmla="*/ 3 h 1559"/>
                    <a:gd name="T52" fmla="*/ 1 w 268"/>
                    <a:gd name="T53" fmla="*/ 2 h 1559"/>
                    <a:gd name="T54" fmla="*/ 1 w 268"/>
                    <a:gd name="T55" fmla="*/ 2 h 1559"/>
                    <a:gd name="T56" fmla="*/ 1 w 268"/>
                    <a:gd name="T57" fmla="*/ 2 h 1559"/>
                    <a:gd name="T58" fmla="*/ 1 w 268"/>
                    <a:gd name="T59" fmla="*/ 1 h 1559"/>
                    <a:gd name="T60" fmla="*/ 1 w 268"/>
                    <a:gd name="T61" fmla="*/ 1 h 1559"/>
                    <a:gd name="T62" fmla="*/ 0 w 268"/>
                    <a:gd name="T63" fmla="*/ 1 h 1559"/>
                    <a:gd name="T64" fmla="*/ 0 w 268"/>
                    <a:gd name="T65" fmla="*/ 0 h 1559"/>
                    <a:gd name="T66" fmla="*/ 0 w 268"/>
                    <a:gd name="T67" fmla="*/ 0 h 1559"/>
                    <a:gd name="T68" fmla="*/ 0 w 268"/>
                    <a:gd name="T69" fmla="*/ 0 h 1559"/>
                    <a:gd name="T70" fmla="*/ 0 w 268"/>
                    <a:gd name="T71" fmla="*/ 0 h 1559"/>
                    <a:gd name="T72" fmla="*/ 0 w 268"/>
                    <a:gd name="T73" fmla="*/ 0 h 1559"/>
                    <a:gd name="T74" fmla="*/ 0 w 268"/>
                    <a:gd name="T75" fmla="*/ 0 h 1559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w 268"/>
                    <a:gd name="T115" fmla="*/ 0 h 1559"/>
                    <a:gd name="T116" fmla="*/ 268 w 268"/>
                    <a:gd name="T117" fmla="*/ 1559 h 1559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T114" t="T115" r="T116" b="T117"/>
                  <a:pathLst>
                    <a:path w="268" h="1559">
                      <a:moveTo>
                        <a:pt x="164" y="0"/>
                      </a:moveTo>
                      <a:lnTo>
                        <a:pt x="122" y="103"/>
                      </a:lnTo>
                      <a:lnTo>
                        <a:pt x="106" y="142"/>
                      </a:lnTo>
                      <a:lnTo>
                        <a:pt x="89" y="175"/>
                      </a:lnTo>
                      <a:lnTo>
                        <a:pt x="60" y="218"/>
                      </a:lnTo>
                      <a:lnTo>
                        <a:pt x="37" y="245"/>
                      </a:lnTo>
                      <a:lnTo>
                        <a:pt x="0" y="285"/>
                      </a:lnTo>
                      <a:lnTo>
                        <a:pt x="124" y="290"/>
                      </a:lnTo>
                      <a:lnTo>
                        <a:pt x="40" y="405"/>
                      </a:lnTo>
                      <a:lnTo>
                        <a:pt x="86" y="522"/>
                      </a:lnTo>
                      <a:lnTo>
                        <a:pt x="104" y="572"/>
                      </a:lnTo>
                      <a:lnTo>
                        <a:pt x="119" y="626"/>
                      </a:lnTo>
                      <a:lnTo>
                        <a:pt x="132" y="692"/>
                      </a:lnTo>
                      <a:lnTo>
                        <a:pt x="157" y="849"/>
                      </a:lnTo>
                      <a:lnTo>
                        <a:pt x="169" y="936"/>
                      </a:lnTo>
                      <a:lnTo>
                        <a:pt x="175" y="1026"/>
                      </a:lnTo>
                      <a:lnTo>
                        <a:pt x="179" y="1095"/>
                      </a:lnTo>
                      <a:lnTo>
                        <a:pt x="179" y="1285"/>
                      </a:lnTo>
                      <a:lnTo>
                        <a:pt x="182" y="1337"/>
                      </a:lnTo>
                      <a:lnTo>
                        <a:pt x="190" y="1405"/>
                      </a:lnTo>
                      <a:lnTo>
                        <a:pt x="212" y="1559"/>
                      </a:lnTo>
                      <a:lnTo>
                        <a:pt x="238" y="1190"/>
                      </a:lnTo>
                      <a:lnTo>
                        <a:pt x="246" y="1095"/>
                      </a:lnTo>
                      <a:lnTo>
                        <a:pt x="258" y="960"/>
                      </a:lnTo>
                      <a:lnTo>
                        <a:pt x="263" y="888"/>
                      </a:lnTo>
                      <a:lnTo>
                        <a:pt x="266" y="818"/>
                      </a:lnTo>
                      <a:lnTo>
                        <a:pt x="266" y="726"/>
                      </a:lnTo>
                      <a:lnTo>
                        <a:pt x="268" y="622"/>
                      </a:lnTo>
                      <a:lnTo>
                        <a:pt x="268" y="521"/>
                      </a:lnTo>
                      <a:lnTo>
                        <a:pt x="266" y="459"/>
                      </a:lnTo>
                      <a:lnTo>
                        <a:pt x="259" y="354"/>
                      </a:lnTo>
                      <a:lnTo>
                        <a:pt x="256" y="299"/>
                      </a:lnTo>
                      <a:lnTo>
                        <a:pt x="248" y="235"/>
                      </a:lnTo>
                      <a:lnTo>
                        <a:pt x="240" y="198"/>
                      </a:lnTo>
                      <a:lnTo>
                        <a:pt x="230" y="158"/>
                      </a:lnTo>
                      <a:lnTo>
                        <a:pt x="220" y="127"/>
                      </a:lnTo>
                      <a:lnTo>
                        <a:pt x="210" y="95"/>
                      </a:lnTo>
                      <a:lnTo>
                        <a:pt x="164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Verdana" pitchFamily="34" charset="0"/>
                  </a:endParaRPr>
                </a:p>
              </p:txBody>
            </p:sp>
          </p:grpSp>
          <p:sp>
            <p:nvSpPr>
              <p:cNvPr id="20" name="Freeform 44"/>
              <p:cNvSpPr>
                <a:spLocks/>
              </p:cNvSpPr>
              <p:nvPr/>
            </p:nvSpPr>
            <p:spPr bwMode="auto">
              <a:xfrm>
                <a:off x="3778" y="1619"/>
                <a:ext cx="104" cy="783"/>
              </a:xfrm>
              <a:custGeom>
                <a:avLst/>
                <a:gdLst>
                  <a:gd name="T0" fmla="*/ 1 w 208"/>
                  <a:gd name="T1" fmla="*/ 0 h 1565"/>
                  <a:gd name="T2" fmla="*/ 1 w 208"/>
                  <a:gd name="T3" fmla="*/ 1 h 1565"/>
                  <a:gd name="T4" fmla="*/ 1 w 208"/>
                  <a:gd name="T5" fmla="*/ 3 h 1565"/>
                  <a:gd name="T6" fmla="*/ 1 w 208"/>
                  <a:gd name="T7" fmla="*/ 5 h 1565"/>
                  <a:gd name="T8" fmla="*/ 0 w 208"/>
                  <a:gd name="T9" fmla="*/ 6 h 1565"/>
                  <a:gd name="T10" fmla="*/ 1 w 208"/>
                  <a:gd name="T11" fmla="*/ 7 h 1565"/>
                  <a:gd name="T12" fmla="*/ 1 w 208"/>
                  <a:gd name="T13" fmla="*/ 6 h 1565"/>
                  <a:gd name="T14" fmla="*/ 1 w 208"/>
                  <a:gd name="T15" fmla="*/ 5 h 1565"/>
                  <a:gd name="T16" fmla="*/ 1 w 208"/>
                  <a:gd name="T17" fmla="*/ 3 h 1565"/>
                  <a:gd name="T18" fmla="*/ 1 w 208"/>
                  <a:gd name="T19" fmla="*/ 1 h 1565"/>
                  <a:gd name="T20" fmla="*/ 1 w 208"/>
                  <a:gd name="T21" fmla="*/ 0 h 1565"/>
                  <a:gd name="T22" fmla="*/ 1 w 208"/>
                  <a:gd name="T23" fmla="*/ 0 h 156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08"/>
                  <a:gd name="T37" fmla="*/ 0 h 1565"/>
                  <a:gd name="T38" fmla="*/ 208 w 208"/>
                  <a:gd name="T39" fmla="*/ 1565 h 156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08" h="1565">
                    <a:moveTo>
                      <a:pt x="66" y="0"/>
                    </a:moveTo>
                    <a:lnTo>
                      <a:pt x="31" y="225"/>
                    </a:lnTo>
                    <a:lnTo>
                      <a:pt x="7" y="520"/>
                    </a:lnTo>
                    <a:lnTo>
                      <a:pt x="12" y="1120"/>
                    </a:lnTo>
                    <a:lnTo>
                      <a:pt x="0" y="1400"/>
                    </a:lnTo>
                    <a:lnTo>
                      <a:pt x="99" y="1565"/>
                    </a:lnTo>
                    <a:lnTo>
                      <a:pt x="201" y="1400"/>
                    </a:lnTo>
                    <a:lnTo>
                      <a:pt x="198" y="1120"/>
                    </a:lnTo>
                    <a:lnTo>
                      <a:pt x="208" y="515"/>
                    </a:lnTo>
                    <a:lnTo>
                      <a:pt x="168" y="200"/>
                    </a:lnTo>
                    <a:lnTo>
                      <a:pt x="119" y="0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E00000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Verdana" pitchFamily="34" charset="0"/>
                </a:endParaRPr>
              </a:p>
            </p:txBody>
          </p:sp>
          <p:sp>
            <p:nvSpPr>
              <p:cNvPr id="21" name="Arc 45"/>
              <p:cNvSpPr>
                <a:spLocks/>
              </p:cNvSpPr>
              <p:nvPr/>
            </p:nvSpPr>
            <p:spPr bwMode="auto">
              <a:xfrm>
                <a:off x="3795" y="1568"/>
                <a:ext cx="59" cy="56"/>
              </a:xfrm>
              <a:custGeom>
                <a:avLst/>
                <a:gdLst>
                  <a:gd name="T0" fmla="*/ 0 w 43200"/>
                  <a:gd name="T1" fmla="*/ 0 h 32181"/>
                  <a:gd name="T2" fmla="*/ 0 w 43200"/>
                  <a:gd name="T3" fmla="*/ 0 h 32181"/>
                  <a:gd name="T4" fmla="*/ 0 w 43200"/>
                  <a:gd name="T5" fmla="*/ 0 h 321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32181"/>
                  <a:gd name="T11" fmla="*/ 43200 w 43200"/>
                  <a:gd name="T12" fmla="*/ 32181 h 321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32181" fill="none" extrusionOk="0">
                    <a:moveTo>
                      <a:pt x="40430" y="0"/>
                    </a:moveTo>
                    <a:cubicBezTo>
                      <a:pt x="42246" y="3231"/>
                      <a:pt x="43200" y="6874"/>
                      <a:pt x="43200" y="10581"/>
                    </a:cubicBezTo>
                    <a:cubicBezTo>
                      <a:pt x="43200" y="22510"/>
                      <a:pt x="33529" y="32181"/>
                      <a:pt x="21600" y="32181"/>
                    </a:cubicBezTo>
                    <a:cubicBezTo>
                      <a:pt x="9670" y="32181"/>
                      <a:pt x="0" y="22510"/>
                      <a:pt x="0" y="10581"/>
                    </a:cubicBezTo>
                    <a:cubicBezTo>
                      <a:pt x="-1" y="7955"/>
                      <a:pt x="478" y="5351"/>
                      <a:pt x="1412" y="2896"/>
                    </a:cubicBezTo>
                  </a:path>
                  <a:path w="43200" h="32181" stroke="0" extrusionOk="0">
                    <a:moveTo>
                      <a:pt x="40430" y="0"/>
                    </a:moveTo>
                    <a:cubicBezTo>
                      <a:pt x="42246" y="3231"/>
                      <a:pt x="43200" y="6874"/>
                      <a:pt x="43200" y="10581"/>
                    </a:cubicBezTo>
                    <a:cubicBezTo>
                      <a:pt x="43200" y="22510"/>
                      <a:pt x="33529" y="32181"/>
                      <a:pt x="21600" y="32181"/>
                    </a:cubicBezTo>
                    <a:cubicBezTo>
                      <a:pt x="9670" y="32181"/>
                      <a:pt x="0" y="22510"/>
                      <a:pt x="0" y="10581"/>
                    </a:cubicBezTo>
                    <a:cubicBezTo>
                      <a:pt x="-1" y="7955"/>
                      <a:pt x="478" y="5351"/>
                      <a:pt x="1412" y="2896"/>
                    </a:cubicBezTo>
                    <a:lnTo>
                      <a:pt x="21600" y="10581"/>
                    </a:lnTo>
                    <a:close/>
                  </a:path>
                </a:pathLst>
              </a:custGeom>
              <a:solidFill>
                <a:srgbClr val="E00000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Verdana" pitchFamily="34" charset="0"/>
                </a:endParaRPr>
              </a:p>
            </p:txBody>
          </p:sp>
          <p:sp>
            <p:nvSpPr>
              <p:cNvPr id="22" name="Freeform 46"/>
              <p:cNvSpPr>
                <a:spLocks/>
              </p:cNvSpPr>
              <p:nvPr/>
            </p:nvSpPr>
            <p:spPr bwMode="auto">
              <a:xfrm>
                <a:off x="3725" y="1530"/>
                <a:ext cx="201" cy="120"/>
              </a:xfrm>
              <a:custGeom>
                <a:avLst/>
                <a:gdLst>
                  <a:gd name="T0" fmla="*/ 1 w 402"/>
                  <a:gd name="T1" fmla="*/ 0 h 240"/>
                  <a:gd name="T2" fmla="*/ 1 w 402"/>
                  <a:gd name="T3" fmla="*/ 1 h 240"/>
                  <a:gd name="T4" fmla="*/ 2 w 402"/>
                  <a:gd name="T5" fmla="*/ 0 h 240"/>
                  <a:gd name="T6" fmla="*/ 2 w 402"/>
                  <a:gd name="T7" fmla="*/ 1 h 240"/>
                  <a:gd name="T8" fmla="*/ 2 w 402"/>
                  <a:gd name="T9" fmla="*/ 1 h 240"/>
                  <a:gd name="T10" fmla="*/ 1 w 402"/>
                  <a:gd name="T11" fmla="*/ 1 h 240"/>
                  <a:gd name="T12" fmla="*/ 1 w 402"/>
                  <a:gd name="T13" fmla="*/ 1 h 240"/>
                  <a:gd name="T14" fmla="*/ 0 w 402"/>
                  <a:gd name="T15" fmla="*/ 1 h 240"/>
                  <a:gd name="T16" fmla="*/ 1 w 402"/>
                  <a:gd name="T17" fmla="*/ 0 h 2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02"/>
                  <a:gd name="T28" fmla="*/ 0 h 240"/>
                  <a:gd name="T29" fmla="*/ 402 w 402"/>
                  <a:gd name="T30" fmla="*/ 240 h 2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02" h="240">
                    <a:moveTo>
                      <a:pt x="38" y="0"/>
                    </a:moveTo>
                    <a:lnTo>
                      <a:pt x="200" y="104"/>
                    </a:lnTo>
                    <a:lnTo>
                      <a:pt x="372" y="0"/>
                    </a:lnTo>
                    <a:lnTo>
                      <a:pt x="402" y="50"/>
                    </a:lnTo>
                    <a:lnTo>
                      <a:pt x="289" y="240"/>
                    </a:lnTo>
                    <a:lnTo>
                      <a:pt x="200" y="110"/>
                    </a:lnTo>
                    <a:lnTo>
                      <a:pt x="114" y="239"/>
                    </a:lnTo>
                    <a:lnTo>
                      <a:pt x="0" y="48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Verdana" pitchFamily="34" charset="0"/>
                </a:endParaRPr>
              </a:p>
            </p:txBody>
          </p:sp>
          <p:sp>
            <p:nvSpPr>
              <p:cNvPr id="23" name="Freeform 47"/>
              <p:cNvSpPr>
                <a:spLocks/>
              </p:cNvSpPr>
              <p:nvPr/>
            </p:nvSpPr>
            <p:spPr bwMode="auto">
              <a:xfrm>
                <a:off x="3153" y="1857"/>
                <a:ext cx="57" cy="159"/>
              </a:xfrm>
              <a:custGeom>
                <a:avLst/>
                <a:gdLst>
                  <a:gd name="T0" fmla="*/ 1 w 114"/>
                  <a:gd name="T1" fmla="*/ 0 h 319"/>
                  <a:gd name="T2" fmla="*/ 1 w 114"/>
                  <a:gd name="T3" fmla="*/ 0 h 319"/>
                  <a:gd name="T4" fmla="*/ 1 w 114"/>
                  <a:gd name="T5" fmla="*/ 0 h 319"/>
                  <a:gd name="T6" fmla="*/ 1 w 114"/>
                  <a:gd name="T7" fmla="*/ 0 h 319"/>
                  <a:gd name="T8" fmla="*/ 1 w 114"/>
                  <a:gd name="T9" fmla="*/ 0 h 319"/>
                  <a:gd name="T10" fmla="*/ 1 w 114"/>
                  <a:gd name="T11" fmla="*/ 0 h 319"/>
                  <a:gd name="T12" fmla="*/ 1 w 114"/>
                  <a:gd name="T13" fmla="*/ 0 h 319"/>
                  <a:gd name="T14" fmla="*/ 1 w 114"/>
                  <a:gd name="T15" fmla="*/ 0 h 319"/>
                  <a:gd name="T16" fmla="*/ 1 w 114"/>
                  <a:gd name="T17" fmla="*/ 1 h 319"/>
                  <a:gd name="T18" fmla="*/ 1 w 114"/>
                  <a:gd name="T19" fmla="*/ 1 h 319"/>
                  <a:gd name="T20" fmla="*/ 1 w 114"/>
                  <a:gd name="T21" fmla="*/ 1 h 319"/>
                  <a:gd name="T22" fmla="*/ 1 w 114"/>
                  <a:gd name="T23" fmla="*/ 1 h 319"/>
                  <a:gd name="T24" fmla="*/ 1 w 114"/>
                  <a:gd name="T25" fmla="*/ 1 h 319"/>
                  <a:gd name="T26" fmla="*/ 1 w 114"/>
                  <a:gd name="T27" fmla="*/ 1 h 319"/>
                  <a:gd name="T28" fmla="*/ 1 w 114"/>
                  <a:gd name="T29" fmla="*/ 1 h 319"/>
                  <a:gd name="T30" fmla="*/ 0 w 114"/>
                  <a:gd name="T31" fmla="*/ 0 h 319"/>
                  <a:gd name="T32" fmla="*/ 0 w 114"/>
                  <a:gd name="T33" fmla="*/ 0 h 319"/>
                  <a:gd name="T34" fmla="*/ 1 w 114"/>
                  <a:gd name="T35" fmla="*/ 0 h 319"/>
                  <a:gd name="T36" fmla="*/ 1 w 114"/>
                  <a:gd name="T37" fmla="*/ 0 h 319"/>
                  <a:gd name="T38" fmla="*/ 1 w 114"/>
                  <a:gd name="T39" fmla="*/ 0 h 319"/>
                  <a:gd name="T40" fmla="*/ 1 w 114"/>
                  <a:gd name="T41" fmla="*/ 0 h 31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14"/>
                  <a:gd name="T64" fmla="*/ 0 h 319"/>
                  <a:gd name="T65" fmla="*/ 114 w 114"/>
                  <a:gd name="T66" fmla="*/ 319 h 319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14" h="319">
                    <a:moveTo>
                      <a:pt x="94" y="0"/>
                    </a:moveTo>
                    <a:lnTo>
                      <a:pt x="104" y="32"/>
                    </a:lnTo>
                    <a:lnTo>
                      <a:pt x="109" y="60"/>
                    </a:lnTo>
                    <a:lnTo>
                      <a:pt x="114" y="99"/>
                    </a:lnTo>
                    <a:lnTo>
                      <a:pt x="114" y="124"/>
                    </a:lnTo>
                    <a:lnTo>
                      <a:pt x="114" y="154"/>
                    </a:lnTo>
                    <a:lnTo>
                      <a:pt x="106" y="192"/>
                    </a:lnTo>
                    <a:lnTo>
                      <a:pt x="94" y="234"/>
                    </a:lnTo>
                    <a:lnTo>
                      <a:pt x="83" y="262"/>
                    </a:lnTo>
                    <a:lnTo>
                      <a:pt x="70" y="289"/>
                    </a:lnTo>
                    <a:lnTo>
                      <a:pt x="51" y="307"/>
                    </a:lnTo>
                    <a:lnTo>
                      <a:pt x="30" y="317"/>
                    </a:lnTo>
                    <a:lnTo>
                      <a:pt x="12" y="319"/>
                    </a:lnTo>
                    <a:lnTo>
                      <a:pt x="5" y="299"/>
                    </a:lnTo>
                    <a:lnTo>
                      <a:pt x="4" y="282"/>
                    </a:lnTo>
                    <a:lnTo>
                      <a:pt x="0" y="254"/>
                    </a:lnTo>
                    <a:lnTo>
                      <a:pt x="0" y="229"/>
                    </a:lnTo>
                    <a:lnTo>
                      <a:pt x="7" y="162"/>
                    </a:lnTo>
                    <a:lnTo>
                      <a:pt x="51" y="19"/>
                    </a:lnTo>
                    <a:lnTo>
                      <a:pt x="75" y="4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202020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Verdana" pitchFamily="34" charset="0"/>
                </a:endParaRPr>
              </a:p>
            </p:txBody>
          </p:sp>
          <p:grpSp>
            <p:nvGrpSpPr>
              <p:cNvPr id="39" name="Group 48"/>
              <p:cNvGrpSpPr>
                <a:grpSpLocks/>
              </p:cNvGrpSpPr>
              <p:nvPr/>
            </p:nvGrpSpPr>
            <p:grpSpPr bwMode="auto">
              <a:xfrm>
                <a:off x="3879" y="1530"/>
                <a:ext cx="639" cy="1003"/>
                <a:chOff x="3879" y="1530"/>
                <a:chExt cx="639" cy="1003"/>
              </a:xfrm>
            </p:grpSpPr>
            <p:grpSp>
              <p:nvGrpSpPr>
                <p:cNvPr id="43" name="Group 49"/>
                <p:cNvGrpSpPr>
                  <a:grpSpLocks/>
                </p:cNvGrpSpPr>
                <p:nvPr/>
              </p:nvGrpSpPr>
              <p:grpSpPr bwMode="auto">
                <a:xfrm>
                  <a:off x="3879" y="1530"/>
                  <a:ext cx="639" cy="1003"/>
                  <a:chOff x="3879" y="1530"/>
                  <a:chExt cx="639" cy="1003"/>
                </a:xfrm>
              </p:grpSpPr>
              <p:grpSp>
                <p:nvGrpSpPr>
                  <p:cNvPr id="48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3879" y="1530"/>
                    <a:ext cx="639" cy="1003"/>
                    <a:chOff x="3879" y="1530"/>
                    <a:chExt cx="639" cy="1003"/>
                  </a:xfrm>
                </p:grpSpPr>
                <p:sp>
                  <p:nvSpPr>
                    <p:cNvPr id="41" name="Freeform 51"/>
                    <p:cNvSpPr>
                      <a:spLocks/>
                    </p:cNvSpPr>
                    <p:nvPr/>
                  </p:nvSpPr>
                  <p:spPr bwMode="auto">
                    <a:xfrm>
                      <a:off x="3879" y="1530"/>
                      <a:ext cx="639" cy="1003"/>
                    </a:xfrm>
                    <a:custGeom>
                      <a:avLst/>
                      <a:gdLst>
                        <a:gd name="T0" fmla="*/ 3 w 1278"/>
                        <a:gd name="T1" fmla="*/ 2 h 2008"/>
                        <a:gd name="T2" fmla="*/ 3 w 1278"/>
                        <a:gd name="T3" fmla="*/ 2 h 2008"/>
                        <a:gd name="T4" fmla="*/ 5 w 1278"/>
                        <a:gd name="T5" fmla="*/ 2 h 2008"/>
                        <a:gd name="T6" fmla="*/ 5 w 1278"/>
                        <a:gd name="T7" fmla="*/ 2 h 2008"/>
                        <a:gd name="T8" fmla="*/ 5 w 1278"/>
                        <a:gd name="T9" fmla="*/ 2 h 2008"/>
                        <a:gd name="T10" fmla="*/ 5 w 1278"/>
                        <a:gd name="T11" fmla="*/ 3 h 2008"/>
                        <a:gd name="T12" fmla="*/ 5 w 1278"/>
                        <a:gd name="T13" fmla="*/ 3 h 2008"/>
                        <a:gd name="T14" fmla="*/ 5 w 1278"/>
                        <a:gd name="T15" fmla="*/ 3 h 2008"/>
                        <a:gd name="T16" fmla="*/ 5 w 1278"/>
                        <a:gd name="T17" fmla="*/ 4 h 2008"/>
                        <a:gd name="T18" fmla="*/ 3 w 1278"/>
                        <a:gd name="T19" fmla="*/ 4 h 2008"/>
                        <a:gd name="T20" fmla="*/ 3 w 1278"/>
                        <a:gd name="T21" fmla="*/ 4 h 2008"/>
                        <a:gd name="T22" fmla="*/ 3 w 1278"/>
                        <a:gd name="T23" fmla="*/ 4 h 2008"/>
                        <a:gd name="T24" fmla="*/ 2 w 1278"/>
                        <a:gd name="T25" fmla="*/ 4 h 2008"/>
                        <a:gd name="T26" fmla="*/ 1 w 1278"/>
                        <a:gd name="T27" fmla="*/ 4 h 2008"/>
                        <a:gd name="T28" fmla="*/ 1 w 1278"/>
                        <a:gd name="T29" fmla="*/ 4 h 2008"/>
                        <a:gd name="T30" fmla="*/ 1 w 1278"/>
                        <a:gd name="T31" fmla="*/ 4 h 2008"/>
                        <a:gd name="T32" fmla="*/ 1 w 1278"/>
                        <a:gd name="T33" fmla="*/ 5 h 2008"/>
                        <a:gd name="T34" fmla="*/ 1 w 1278"/>
                        <a:gd name="T35" fmla="*/ 5 h 2008"/>
                        <a:gd name="T36" fmla="*/ 1 w 1278"/>
                        <a:gd name="T37" fmla="*/ 6 h 2008"/>
                        <a:gd name="T38" fmla="*/ 1 w 1278"/>
                        <a:gd name="T39" fmla="*/ 7 h 2008"/>
                        <a:gd name="T40" fmla="*/ 1 w 1278"/>
                        <a:gd name="T41" fmla="*/ 7 h 2008"/>
                        <a:gd name="T42" fmla="*/ 1 w 1278"/>
                        <a:gd name="T43" fmla="*/ 7 h 2008"/>
                        <a:gd name="T44" fmla="*/ 1 w 1278"/>
                        <a:gd name="T45" fmla="*/ 7 h 2008"/>
                        <a:gd name="T46" fmla="*/ 1 w 1278"/>
                        <a:gd name="T47" fmla="*/ 7 h 2008"/>
                        <a:gd name="T48" fmla="*/ 1 w 1278"/>
                        <a:gd name="T49" fmla="*/ 6 h 2008"/>
                        <a:gd name="T50" fmla="*/ 1 w 1278"/>
                        <a:gd name="T51" fmla="*/ 6 h 2008"/>
                        <a:gd name="T52" fmla="*/ 1 w 1278"/>
                        <a:gd name="T53" fmla="*/ 5 h 2008"/>
                        <a:gd name="T54" fmla="*/ 1 w 1278"/>
                        <a:gd name="T55" fmla="*/ 3 h 2008"/>
                        <a:gd name="T56" fmla="*/ 1 w 1278"/>
                        <a:gd name="T57" fmla="*/ 0 h 2008"/>
                        <a:gd name="T58" fmla="*/ 1 w 1278"/>
                        <a:gd name="T59" fmla="*/ 0 h 2008"/>
                        <a:gd name="T60" fmla="*/ 1 w 1278"/>
                        <a:gd name="T61" fmla="*/ 0 h 2008"/>
                        <a:gd name="T62" fmla="*/ 1 w 1278"/>
                        <a:gd name="T63" fmla="*/ 0 h 2008"/>
                        <a:gd name="T64" fmla="*/ 1 w 1278"/>
                        <a:gd name="T65" fmla="*/ 0 h 2008"/>
                        <a:gd name="T66" fmla="*/ 2 w 1278"/>
                        <a:gd name="T67" fmla="*/ 0 h 2008"/>
                        <a:gd name="T68" fmla="*/ 2 w 1278"/>
                        <a:gd name="T69" fmla="*/ 0 h 2008"/>
                        <a:gd name="T70" fmla="*/ 2 w 1278"/>
                        <a:gd name="T71" fmla="*/ 0 h 2008"/>
                        <a:gd name="T72" fmla="*/ 2 w 1278"/>
                        <a:gd name="T73" fmla="*/ 2 h 2008"/>
                        <a:gd name="T74" fmla="*/ 2 w 1278"/>
                        <a:gd name="T75" fmla="*/ 2 h 2008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w 1278"/>
                        <a:gd name="T115" fmla="*/ 0 h 2008"/>
                        <a:gd name="T116" fmla="*/ 1278 w 1278"/>
                        <a:gd name="T117" fmla="*/ 2008 h 2008"/>
                      </a:gdLst>
                      <a:ahLst/>
                      <a:cxnLst>
                        <a:cxn ang="T76">
                          <a:pos x="T0" y="T1"/>
                        </a:cxn>
                        <a:cxn ang="T77">
                          <a:pos x="T2" y="T3"/>
                        </a:cxn>
                        <a:cxn ang="T78">
                          <a:pos x="T4" y="T5"/>
                        </a:cxn>
                        <a:cxn ang="T79">
                          <a:pos x="T6" y="T7"/>
                        </a:cxn>
                        <a:cxn ang="T80">
                          <a:pos x="T8" y="T9"/>
                        </a:cxn>
                        <a:cxn ang="T81">
                          <a:pos x="T10" y="T11"/>
                        </a:cxn>
                        <a:cxn ang="T82">
                          <a:pos x="T12" y="T13"/>
                        </a:cxn>
                        <a:cxn ang="T83">
                          <a:pos x="T14" y="T15"/>
                        </a:cxn>
                        <a:cxn ang="T84">
                          <a:pos x="T16" y="T17"/>
                        </a:cxn>
                        <a:cxn ang="T85">
                          <a:pos x="T18" y="T19"/>
                        </a:cxn>
                        <a:cxn ang="T86">
                          <a:pos x="T20" y="T21"/>
                        </a:cxn>
                        <a:cxn ang="T87">
                          <a:pos x="T22" y="T23"/>
                        </a:cxn>
                        <a:cxn ang="T88">
                          <a:pos x="T24" y="T25"/>
                        </a:cxn>
                        <a:cxn ang="T89">
                          <a:pos x="T26" y="T27"/>
                        </a:cxn>
                        <a:cxn ang="T90">
                          <a:pos x="T28" y="T29"/>
                        </a:cxn>
                        <a:cxn ang="T91">
                          <a:pos x="T30" y="T31"/>
                        </a:cxn>
                        <a:cxn ang="T92">
                          <a:pos x="T32" y="T33"/>
                        </a:cxn>
                        <a:cxn ang="T93">
                          <a:pos x="T34" y="T35"/>
                        </a:cxn>
                        <a:cxn ang="T94">
                          <a:pos x="T36" y="T37"/>
                        </a:cxn>
                        <a:cxn ang="T95">
                          <a:pos x="T38" y="T39"/>
                        </a:cxn>
                        <a:cxn ang="T96">
                          <a:pos x="T40" y="T41"/>
                        </a:cxn>
                        <a:cxn ang="T97">
                          <a:pos x="T42" y="T43"/>
                        </a:cxn>
                        <a:cxn ang="T98">
                          <a:pos x="T44" y="T45"/>
                        </a:cxn>
                        <a:cxn ang="T99">
                          <a:pos x="T46" y="T47"/>
                        </a:cxn>
                        <a:cxn ang="T100">
                          <a:pos x="T48" y="T49"/>
                        </a:cxn>
                        <a:cxn ang="T101">
                          <a:pos x="T50" y="T51"/>
                        </a:cxn>
                        <a:cxn ang="T102">
                          <a:pos x="T52" y="T53"/>
                        </a:cxn>
                        <a:cxn ang="T103">
                          <a:pos x="T54" y="T55"/>
                        </a:cxn>
                        <a:cxn ang="T104">
                          <a:pos x="T56" y="T57"/>
                        </a:cxn>
                        <a:cxn ang="T105">
                          <a:pos x="T58" y="T59"/>
                        </a:cxn>
                        <a:cxn ang="T106">
                          <a:pos x="T60" y="T61"/>
                        </a:cxn>
                        <a:cxn ang="T107">
                          <a:pos x="T62" y="T63"/>
                        </a:cxn>
                        <a:cxn ang="T108">
                          <a:pos x="T64" y="T65"/>
                        </a:cxn>
                        <a:cxn ang="T109">
                          <a:pos x="T66" y="T67"/>
                        </a:cxn>
                        <a:cxn ang="T110">
                          <a:pos x="T68" y="T69"/>
                        </a:cxn>
                        <a:cxn ang="T111">
                          <a:pos x="T70" y="T71"/>
                        </a:cxn>
                        <a:cxn ang="T112">
                          <a:pos x="T72" y="T73"/>
                        </a:cxn>
                        <a:cxn ang="T113">
                          <a:pos x="T74" y="T75"/>
                        </a:cxn>
                      </a:cxnLst>
                      <a:rect l="T114" t="T115" r="T116" b="T117"/>
                      <a:pathLst>
                        <a:path w="1278" h="2008">
                          <a:moveTo>
                            <a:pt x="750" y="751"/>
                          </a:moveTo>
                          <a:lnTo>
                            <a:pt x="788" y="749"/>
                          </a:lnTo>
                          <a:lnTo>
                            <a:pt x="841" y="741"/>
                          </a:lnTo>
                          <a:lnTo>
                            <a:pt x="930" y="704"/>
                          </a:lnTo>
                          <a:lnTo>
                            <a:pt x="1126" y="634"/>
                          </a:lnTo>
                          <a:lnTo>
                            <a:pt x="1156" y="639"/>
                          </a:lnTo>
                          <a:lnTo>
                            <a:pt x="1184" y="651"/>
                          </a:lnTo>
                          <a:lnTo>
                            <a:pt x="1214" y="669"/>
                          </a:lnTo>
                          <a:lnTo>
                            <a:pt x="1234" y="689"/>
                          </a:lnTo>
                          <a:lnTo>
                            <a:pt x="1252" y="719"/>
                          </a:lnTo>
                          <a:lnTo>
                            <a:pt x="1263" y="753"/>
                          </a:lnTo>
                          <a:lnTo>
                            <a:pt x="1273" y="798"/>
                          </a:lnTo>
                          <a:lnTo>
                            <a:pt x="1277" y="835"/>
                          </a:lnTo>
                          <a:lnTo>
                            <a:pt x="1278" y="873"/>
                          </a:lnTo>
                          <a:lnTo>
                            <a:pt x="1277" y="918"/>
                          </a:lnTo>
                          <a:lnTo>
                            <a:pt x="1272" y="960"/>
                          </a:lnTo>
                          <a:lnTo>
                            <a:pt x="1263" y="995"/>
                          </a:lnTo>
                          <a:lnTo>
                            <a:pt x="1107" y="1043"/>
                          </a:lnTo>
                          <a:lnTo>
                            <a:pt x="1041" y="1075"/>
                          </a:lnTo>
                          <a:lnTo>
                            <a:pt x="998" y="1100"/>
                          </a:lnTo>
                          <a:lnTo>
                            <a:pt x="961" y="1120"/>
                          </a:lnTo>
                          <a:lnTo>
                            <a:pt x="930" y="1133"/>
                          </a:lnTo>
                          <a:lnTo>
                            <a:pt x="884" y="1147"/>
                          </a:lnTo>
                          <a:lnTo>
                            <a:pt x="791" y="1173"/>
                          </a:lnTo>
                          <a:lnTo>
                            <a:pt x="636" y="1208"/>
                          </a:lnTo>
                          <a:lnTo>
                            <a:pt x="522" y="1229"/>
                          </a:lnTo>
                          <a:lnTo>
                            <a:pt x="494" y="1220"/>
                          </a:lnTo>
                          <a:lnTo>
                            <a:pt x="476" y="1200"/>
                          </a:lnTo>
                          <a:lnTo>
                            <a:pt x="463" y="1168"/>
                          </a:lnTo>
                          <a:lnTo>
                            <a:pt x="426" y="1088"/>
                          </a:lnTo>
                          <a:lnTo>
                            <a:pt x="418" y="1138"/>
                          </a:lnTo>
                          <a:lnTo>
                            <a:pt x="410" y="1267"/>
                          </a:lnTo>
                          <a:lnTo>
                            <a:pt x="415" y="1367"/>
                          </a:lnTo>
                          <a:lnTo>
                            <a:pt x="426" y="1419"/>
                          </a:lnTo>
                          <a:lnTo>
                            <a:pt x="428" y="1474"/>
                          </a:lnTo>
                          <a:lnTo>
                            <a:pt x="428" y="1527"/>
                          </a:lnTo>
                          <a:lnTo>
                            <a:pt x="435" y="1592"/>
                          </a:lnTo>
                          <a:lnTo>
                            <a:pt x="448" y="1652"/>
                          </a:lnTo>
                          <a:lnTo>
                            <a:pt x="484" y="1829"/>
                          </a:lnTo>
                          <a:lnTo>
                            <a:pt x="459" y="1859"/>
                          </a:lnTo>
                          <a:lnTo>
                            <a:pt x="425" y="1883"/>
                          </a:lnTo>
                          <a:lnTo>
                            <a:pt x="374" y="1903"/>
                          </a:lnTo>
                          <a:lnTo>
                            <a:pt x="321" y="1915"/>
                          </a:lnTo>
                          <a:lnTo>
                            <a:pt x="278" y="1930"/>
                          </a:lnTo>
                          <a:lnTo>
                            <a:pt x="230" y="1946"/>
                          </a:lnTo>
                          <a:lnTo>
                            <a:pt x="187" y="1963"/>
                          </a:lnTo>
                          <a:lnTo>
                            <a:pt x="139" y="1978"/>
                          </a:lnTo>
                          <a:lnTo>
                            <a:pt x="78" y="1996"/>
                          </a:lnTo>
                          <a:lnTo>
                            <a:pt x="0" y="2008"/>
                          </a:lnTo>
                          <a:lnTo>
                            <a:pt x="37" y="1774"/>
                          </a:lnTo>
                          <a:lnTo>
                            <a:pt x="50" y="1699"/>
                          </a:lnTo>
                          <a:lnTo>
                            <a:pt x="57" y="1654"/>
                          </a:lnTo>
                          <a:lnTo>
                            <a:pt x="58" y="1604"/>
                          </a:lnTo>
                          <a:lnTo>
                            <a:pt x="63" y="1497"/>
                          </a:lnTo>
                          <a:lnTo>
                            <a:pt x="60" y="1349"/>
                          </a:lnTo>
                          <a:lnTo>
                            <a:pt x="35" y="968"/>
                          </a:lnTo>
                          <a:lnTo>
                            <a:pt x="50" y="379"/>
                          </a:lnTo>
                          <a:lnTo>
                            <a:pt x="108" y="55"/>
                          </a:lnTo>
                          <a:lnTo>
                            <a:pt x="258" y="28"/>
                          </a:lnTo>
                          <a:lnTo>
                            <a:pt x="311" y="15"/>
                          </a:lnTo>
                          <a:lnTo>
                            <a:pt x="347" y="5"/>
                          </a:lnTo>
                          <a:lnTo>
                            <a:pt x="370" y="0"/>
                          </a:lnTo>
                          <a:lnTo>
                            <a:pt x="398" y="0"/>
                          </a:lnTo>
                          <a:lnTo>
                            <a:pt x="421" y="3"/>
                          </a:lnTo>
                          <a:lnTo>
                            <a:pt x="445" y="8"/>
                          </a:lnTo>
                          <a:lnTo>
                            <a:pt x="469" y="22"/>
                          </a:lnTo>
                          <a:lnTo>
                            <a:pt x="494" y="42"/>
                          </a:lnTo>
                          <a:lnTo>
                            <a:pt x="517" y="68"/>
                          </a:lnTo>
                          <a:lnTo>
                            <a:pt x="530" y="94"/>
                          </a:lnTo>
                          <a:lnTo>
                            <a:pt x="539" y="129"/>
                          </a:lnTo>
                          <a:lnTo>
                            <a:pt x="539" y="175"/>
                          </a:lnTo>
                          <a:lnTo>
                            <a:pt x="547" y="237"/>
                          </a:lnTo>
                          <a:lnTo>
                            <a:pt x="573" y="371"/>
                          </a:lnTo>
                          <a:lnTo>
                            <a:pt x="653" y="701"/>
                          </a:lnTo>
                          <a:lnTo>
                            <a:pt x="664" y="746"/>
                          </a:lnTo>
                          <a:lnTo>
                            <a:pt x="700" y="751"/>
                          </a:lnTo>
                          <a:lnTo>
                            <a:pt x="750" y="751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11113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Verdana" pitchFamily="34" charset="0"/>
                      </a:endParaRPr>
                    </a:p>
                  </p:txBody>
                </p:sp>
                <p:sp>
                  <p:nvSpPr>
                    <p:cNvPr id="42" name="Freeform 52"/>
                    <p:cNvSpPr>
                      <a:spLocks/>
                    </p:cNvSpPr>
                    <p:nvPr/>
                  </p:nvSpPr>
                  <p:spPr bwMode="auto">
                    <a:xfrm>
                      <a:off x="4017" y="1798"/>
                      <a:ext cx="70" cy="270"/>
                    </a:xfrm>
                    <a:custGeom>
                      <a:avLst/>
                      <a:gdLst>
                        <a:gd name="T0" fmla="*/ 1 w 139"/>
                        <a:gd name="T1" fmla="*/ 3 h 539"/>
                        <a:gd name="T2" fmla="*/ 1 w 139"/>
                        <a:gd name="T3" fmla="*/ 2 h 539"/>
                        <a:gd name="T4" fmla="*/ 1 w 139"/>
                        <a:gd name="T5" fmla="*/ 1 h 539"/>
                        <a:gd name="T6" fmla="*/ 1 w 139"/>
                        <a:gd name="T7" fmla="*/ 1 h 539"/>
                        <a:gd name="T8" fmla="*/ 0 w 139"/>
                        <a:gd name="T9" fmla="*/ 0 h 539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39"/>
                        <a:gd name="T16" fmla="*/ 0 h 539"/>
                        <a:gd name="T17" fmla="*/ 139 w 139"/>
                        <a:gd name="T18" fmla="*/ 539 h 539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39" h="539">
                          <a:moveTo>
                            <a:pt x="139" y="539"/>
                          </a:moveTo>
                          <a:lnTo>
                            <a:pt x="89" y="360"/>
                          </a:lnTo>
                          <a:lnTo>
                            <a:pt x="39" y="180"/>
                          </a:lnTo>
                          <a:lnTo>
                            <a:pt x="49" y="30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11113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Verdana" pitchFamily="34" charset="0"/>
                      </a:endParaRPr>
                    </a:p>
                  </p:txBody>
                </p:sp>
              </p:grpSp>
              <p:sp>
                <p:nvSpPr>
                  <p:cNvPr id="40" name="Freeform 53"/>
                  <p:cNvSpPr>
                    <a:spLocks/>
                  </p:cNvSpPr>
                  <p:nvPr/>
                </p:nvSpPr>
                <p:spPr bwMode="auto">
                  <a:xfrm>
                    <a:off x="4151" y="1903"/>
                    <a:ext cx="58" cy="55"/>
                  </a:xfrm>
                  <a:custGeom>
                    <a:avLst/>
                    <a:gdLst>
                      <a:gd name="T0" fmla="*/ 1 w 116"/>
                      <a:gd name="T1" fmla="*/ 1 h 110"/>
                      <a:gd name="T2" fmla="*/ 1 w 116"/>
                      <a:gd name="T3" fmla="*/ 0 h 110"/>
                      <a:gd name="T4" fmla="*/ 1 w 116"/>
                      <a:gd name="T5" fmla="*/ 1 h 110"/>
                      <a:gd name="T6" fmla="*/ 1 w 116"/>
                      <a:gd name="T7" fmla="*/ 1 h 110"/>
                      <a:gd name="T8" fmla="*/ 0 w 116"/>
                      <a:gd name="T9" fmla="*/ 1 h 110"/>
                      <a:gd name="T10" fmla="*/ 1 w 116"/>
                      <a:gd name="T11" fmla="*/ 1 h 110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116"/>
                      <a:gd name="T19" fmla="*/ 0 h 110"/>
                      <a:gd name="T20" fmla="*/ 116 w 116"/>
                      <a:gd name="T21" fmla="*/ 110 h 110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116" h="110">
                        <a:moveTo>
                          <a:pt x="116" y="3"/>
                        </a:moveTo>
                        <a:lnTo>
                          <a:pt x="61" y="0"/>
                        </a:lnTo>
                        <a:lnTo>
                          <a:pt x="32" y="13"/>
                        </a:lnTo>
                        <a:lnTo>
                          <a:pt x="10" y="40"/>
                        </a:lnTo>
                        <a:lnTo>
                          <a:pt x="0" y="80"/>
                        </a:lnTo>
                        <a:lnTo>
                          <a:pt x="2" y="110"/>
                        </a:lnTo>
                      </a:path>
                    </a:pathLst>
                  </a:custGeom>
                  <a:noFill/>
                  <a:ln w="11113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Verdana" pitchFamily="34" charset="0"/>
                    </a:endParaRPr>
                  </a:p>
                </p:txBody>
              </p:sp>
            </p:grpSp>
            <p:sp>
              <p:nvSpPr>
                <p:cNvPr id="38" name="Freeform 54"/>
                <p:cNvSpPr>
                  <a:spLocks/>
                </p:cNvSpPr>
                <p:nvPr/>
              </p:nvSpPr>
              <p:spPr bwMode="auto">
                <a:xfrm>
                  <a:off x="3881" y="1558"/>
                  <a:ext cx="134" cy="779"/>
                </a:xfrm>
                <a:custGeom>
                  <a:avLst/>
                  <a:gdLst>
                    <a:gd name="T0" fmla="*/ 1 w 268"/>
                    <a:gd name="T1" fmla="*/ 0 h 1559"/>
                    <a:gd name="T2" fmla="*/ 1 w 268"/>
                    <a:gd name="T3" fmla="*/ 0 h 1559"/>
                    <a:gd name="T4" fmla="*/ 1 w 268"/>
                    <a:gd name="T5" fmla="*/ 0 h 1559"/>
                    <a:gd name="T6" fmla="*/ 1 w 268"/>
                    <a:gd name="T7" fmla="*/ 0 h 1559"/>
                    <a:gd name="T8" fmla="*/ 1 w 268"/>
                    <a:gd name="T9" fmla="*/ 0 h 1559"/>
                    <a:gd name="T10" fmla="*/ 1 w 268"/>
                    <a:gd name="T11" fmla="*/ 0 h 1559"/>
                    <a:gd name="T12" fmla="*/ 1 w 268"/>
                    <a:gd name="T13" fmla="*/ 1 h 1559"/>
                    <a:gd name="T14" fmla="*/ 1 w 268"/>
                    <a:gd name="T15" fmla="*/ 1 h 1559"/>
                    <a:gd name="T16" fmla="*/ 1 w 268"/>
                    <a:gd name="T17" fmla="*/ 1 h 1559"/>
                    <a:gd name="T18" fmla="*/ 1 w 268"/>
                    <a:gd name="T19" fmla="*/ 2 h 1559"/>
                    <a:gd name="T20" fmla="*/ 1 w 268"/>
                    <a:gd name="T21" fmla="*/ 2 h 1559"/>
                    <a:gd name="T22" fmla="*/ 1 w 268"/>
                    <a:gd name="T23" fmla="*/ 2 h 1559"/>
                    <a:gd name="T24" fmla="*/ 1 w 268"/>
                    <a:gd name="T25" fmla="*/ 2 h 1559"/>
                    <a:gd name="T26" fmla="*/ 1 w 268"/>
                    <a:gd name="T27" fmla="*/ 3 h 1559"/>
                    <a:gd name="T28" fmla="*/ 1 w 268"/>
                    <a:gd name="T29" fmla="*/ 3 h 1559"/>
                    <a:gd name="T30" fmla="*/ 1 w 268"/>
                    <a:gd name="T31" fmla="*/ 4 h 1559"/>
                    <a:gd name="T32" fmla="*/ 1 w 268"/>
                    <a:gd name="T33" fmla="*/ 4 h 1559"/>
                    <a:gd name="T34" fmla="*/ 1 w 268"/>
                    <a:gd name="T35" fmla="*/ 5 h 1559"/>
                    <a:gd name="T36" fmla="*/ 1 w 268"/>
                    <a:gd name="T37" fmla="*/ 5 h 1559"/>
                    <a:gd name="T38" fmla="*/ 1 w 268"/>
                    <a:gd name="T39" fmla="*/ 5 h 1559"/>
                    <a:gd name="T40" fmla="*/ 1 w 268"/>
                    <a:gd name="T41" fmla="*/ 6 h 1559"/>
                    <a:gd name="T42" fmla="*/ 1 w 268"/>
                    <a:gd name="T43" fmla="*/ 4 h 1559"/>
                    <a:gd name="T44" fmla="*/ 1 w 268"/>
                    <a:gd name="T45" fmla="*/ 4 h 1559"/>
                    <a:gd name="T46" fmla="*/ 1 w 268"/>
                    <a:gd name="T47" fmla="*/ 3 h 1559"/>
                    <a:gd name="T48" fmla="*/ 1 w 268"/>
                    <a:gd name="T49" fmla="*/ 3 h 1559"/>
                    <a:gd name="T50" fmla="*/ 1 w 268"/>
                    <a:gd name="T51" fmla="*/ 3 h 1559"/>
                    <a:gd name="T52" fmla="*/ 1 w 268"/>
                    <a:gd name="T53" fmla="*/ 2 h 1559"/>
                    <a:gd name="T54" fmla="*/ 0 w 268"/>
                    <a:gd name="T55" fmla="*/ 2 h 1559"/>
                    <a:gd name="T56" fmla="*/ 0 w 268"/>
                    <a:gd name="T57" fmla="*/ 2 h 1559"/>
                    <a:gd name="T58" fmla="*/ 1 w 268"/>
                    <a:gd name="T59" fmla="*/ 1 h 1559"/>
                    <a:gd name="T60" fmla="*/ 1 w 268"/>
                    <a:gd name="T61" fmla="*/ 1 h 1559"/>
                    <a:gd name="T62" fmla="*/ 1 w 268"/>
                    <a:gd name="T63" fmla="*/ 1 h 1559"/>
                    <a:gd name="T64" fmla="*/ 1 w 268"/>
                    <a:gd name="T65" fmla="*/ 0 h 1559"/>
                    <a:gd name="T66" fmla="*/ 1 w 268"/>
                    <a:gd name="T67" fmla="*/ 0 h 1559"/>
                    <a:gd name="T68" fmla="*/ 1 w 268"/>
                    <a:gd name="T69" fmla="*/ 0 h 1559"/>
                    <a:gd name="T70" fmla="*/ 1 w 268"/>
                    <a:gd name="T71" fmla="*/ 0 h 1559"/>
                    <a:gd name="T72" fmla="*/ 1 w 268"/>
                    <a:gd name="T73" fmla="*/ 0 h 1559"/>
                    <a:gd name="T74" fmla="*/ 1 w 268"/>
                    <a:gd name="T75" fmla="*/ 0 h 1559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w 268"/>
                    <a:gd name="T115" fmla="*/ 0 h 1559"/>
                    <a:gd name="T116" fmla="*/ 268 w 268"/>
                    <a:gd name="T117" fmla="*/ 1559 h 1559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T114" t="T115" r="T116" b="T117"/>
                  <a:pathLst>
                    <a:path w="268" h="1559">
                      <a:moveTo>
                        <a:pt x="104" y="0"/>
                      </a:moveTo>
                      <a:lnTo>
                        <a:pt x="146" y="103"/>
                      </a:lnTo>
                      <a:lnTo>
                        <a:pt x="162" y="142"/>
                      </a:lnTo>
                      <a:lnTo>
                        <a:pt x="179" y="175"/>
                      </a:lnTo>
                      <a:lnTo>
                        <a:pt x="208" y="218"/>
                      </a:lnTo>
                      <a:lnTo>
                        <a:pt x="232" y="245"/>
                      </a:lnTo>
                      <a:lnTo>
                        <a:pt x="268" y="285"/>
                      </a:lnTo>
                      <a:lnTo>
                        <a:pt x="144" y="290"/>
                      </a:lnTo>
                      <a:lnTo>
                        <a:pt x="228" y="405"/>
                      </a:lnTo>
                      <a:lnTo>
                        <a:pt x="182" y="522"/>
                      </a:lnTo>
                      <a:lnTo>
                        <a:pt x="164" y="572"/>
                      </a:lnTo>
                      <a:lnTo>
                        <a:pt x="149" y="626"/>
                      </a:lnTo>
                      <a:lnTo>
                        <a:pt x="136" y="692"/>
                      </a:lnTo>
                      <a:lnTo>
                        <a:pt x="111" y="849"/>
                      </a:lnTo>
                      <a:lnTo>
                        <a:pt x="99" y="936"/>
                      </a:lnTo>
                      <a:lnTo>
                        <a:pt x="93" y="1026"/>
                      </a:lnTo>
                      <a:lnTo>
                        <a:pt x="90" y="1095"/>
                      </a:lnTo>
                      <a:lnTo>
                        <a:pt x="90" y="1285"/>
                      </a:lnTo>
                      <a:lnTo>
                        <a:pt x="86" y="1337"/>
                      </a:lnTo>
                      <a:lnTo>
                        <a:pt x="78" y="1405"/>
                      </a:lnTo>
                      <a:lnTo>
                        <a:pt x="57" y="1559"/>
                      </a:lnTo>
                      <a:lnTo>
                        <a:pt x="30" y="1190"/>
                      </a:lnTo>
                      <a:lnTo>
                        <a:pt x="22" y="1095"/>
                      </a:lnTo>
                      <a:lnTo>
                        <a:pt x="10" y="960"/>
                      </a:lnTo>
                      <a:lnTo>
                        <a:pt x="5" y="888"/>
                      </a:lnTo>
                      <a:lnTo>
                        <a:pt x="2" y="818"/>
                      </a:lnTo>
                      <a:lnTo>
                        <a:pt x="2" y="726"/>
                      </a:lnTo>
                      <a:lnTo>
                        <a:pt x="0" y="622"/>
                      </a:lnTo>
                      <a:lnTo>
                        <a:pt x="0" y="521"/>
                      </a:lnTo>
                      <a:lnTo>
                        <a:pt x="2" y="459"/>
                      </a:lnTo>
                      <a:lnTo>
                        <a:pt x="9" y="354"/>
                      </a:lnTo>
                      <a:lnTo>
                        <a:pt x="12" y="299"/>
                      </a:lnTo>
                      <a:lnTo>
                        <a:pt x="20" y="235"/>
                      </a:lnTo>
                      <a:lnTo>
                        <a:pt x="28" y="198"/>
                      </a:lnTo>
                      <a:lnTo>
                        <a:pt x="38" y="158"/>
                      </a:lnTo>
                      <a:lnTo>
                        <a:pt x="48" y="127"/>
                      </a:lnTo>
                      <a:lnTo>
                        <a:pt x="58" y="95"/>
                      </a:lnTo>
                      <a:lnTo>
                        <a:pt x="104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Verdana" pitchFamily="34" charset="0"/>
                  </a:endParaRPr>
                </a:p>
              </p:txBody>
            </p:sp>
          </p:grpSp>
          <p:grpSp>
            <p:nvGrpSpPr>
              <p:cNvPr id="52" name="Group 55"/>
              <p:cNvGrpSpPr>
                <a:grpSpLocks/>
              </p:cNvGrpSpPr>
              <p:nvPr/>
            </p:nvGrpSpPr>
            <p:grpSpPr bwMode="auto">
              <a:xfrm>
                <a:off x="2842" y="1796"/>
                <a:ext cx="369" cy="283"/>
                <a:chOff x="2842" y="1796"/>
                <a:chExt cx="369" cy="283"/>
              </a:xfrm>
            </p:grpSpPr>
            <p:grpSp>
              <p:nvGrpSpPr>
                <p:cNvPr id="57" name="Group 56"/>
                <p:cNvGrpSpPr>
                  <a:grpSpLocks/>
                </p:cNvGrpSpPr>
                <p:nvPr/>
              </p:nvGrpSpPr>
              <p:grpSpPr bwMode="auto">
                <a:xfrm>
                  <a:off x="2842" y="1796"/>
                  <a:ext cx="369" cy="283"/>
                  <a:chOff x="2842" y="1796"/>
                  <a:chExt cx="369" cy="283"/>
                </a:xfrm>
              </p:grpSpPr>
              <p:sp>
                <p:nvSpPr>
                  <p:cNvPr id="35" name="Freeform 57"/>
                  <p:cNvSpPr>
                    <a:spLocks/>
                  </p:cNvSpPr>
                  <p:nvPr/>
                </p:nvSpPr>
                <p:spPr bwMode="auto">
                  <a:xfrm>
                    <a:off x="3035" y="1807"/>
                    <a:ext cx="176" cy="185"/>
                  </a:xfrm>
                  <a:custGeom>
                    <a:avLst/>
                    <a:gdLst>
                      <a:gd name="T0" fmla="*/ 0 w 352"/>
                      <a:gd name="T1" fmla="*/ 0 h 371"/>
                      <a:gd name="T2" fmla="*/ 1 w 352"/>
                      <a:gd name="T3" fmla="*/ 0 h 371"/>
                      <a:gd name="T4" fmla="*/ 1 w 352"/>
                      <a:gd name="T5" fmla="*/ 0 h 371"/>
                      <a:gd name="T6" fmla="*/ 1 w 352"/>
                      <a:gd name="T7" fmla="*/ 0 h 371"/>
                      <a:gd name="T8" fmla="*/ 1 w 352"/>
                      <a:gd name="T9" fmla="*/ 1 h 371"/>
                      <a:gd name="T10" fmla="*/ 1 w 352"/>
                      <a:gd name="T11" fmla="*/ 1 h 371"/>
                      <a:gd name="T12" fmla="*/ 1 w 352"/>
                      <a:gd name="T13" fmla="*/ 1 h 371"/>
                      <a:gd name="T14" fmla="*/ 1 w 352"/>
                      <a:gd name="T15" fmla="*/ 1 h 371"/>
                      <a:gd name="T16" fmla="*/ 0 w 352"/>
                      <a:gd name="T17" fmla="*/ 0 h 371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352"/>
                      <a:gd name="T28" fmla="*/ 0 h 371"/>
                      <a:gd name="T29" fmla="*/ 352 w 352"/>
                      <a:gd name="T30" fmla="*/ 371 h 371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352" h="371">
                        <a:moveTo>
                          <a:pt x="0" y="0"/>
                        </a:moveTo>
                        <a:lnTo>
                          <a:pt x="335" y="115"/>
                        </a:lnTo>
                        <a:lnTo>
                          <a:pt x="347" y="180"/>
                        </a:lnTo>
                        <a:lnTo>
                          <a:pt x="352" y="241"/>
                        </a:lnTo>
                        <a:lnTo>
                          <a:pt x="337" y="311"/>
                        </a:lnTo>
                        <a:lnTo>
                          <a:pt x="307" y="371"/>
                        </a:lnTo>
                        <a:lnTo>
                          <a:pt x="188" y="286"/>
                        </a:lnTo>
                        <a:lnTo>
                          <a:pt x="55" y="26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80"/>
                  </a:solidFill>
                  <a:ln w="11113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Verdana" pitchFamily="34" charset="0"/>
                    </a:endParaRPr>
                  </a:p>
                </p:txBody>
              </p:sp>
              <p:sp>
                <p:nvSpPr>
                  <p:cNvPr id="36" name="Freeform 58"/>
                  <p:cNvSpPr>
                    <a:spLocks/>
                  </p:cNvSpPr>
                  <p:nvPr/>
                </p:nvSpPr>
                <p:spPr bwMode="auto">
                  <a:xfrm>
                    <a:off x="2842" y="1796"/>
                    <a:ext cx="286" cy="283"/>
                  </a:xfrm>
                  <a:custGeom>
                    <a:avLst/>
                    <a:gdLst>
                      <a:gd name="T0" fmla="*/ 2 w 573"/>
                      <a:gd name="T1" fmla="*/ 0 h 567"/>
                      <a:gd name="T2" fmla="*/ 1 w 573"/>
                      <a:gd name="T3" fmla="*/ 0 h 567"/>
                      <a:gd name="T4" fmla="*/ 1 w 573"/>
                      <a:gd name="T5" fmla="*/ 0 h 567"/>
                      <a:gd name="T6" fmla="*/ 1 w 573"/>
                      <a:gd name="T7" fmla="*/ 0 h 567"/>
                      <a:gd name="T8" fmla="*/ 1 w 573"/>
                      <a:gd name="T9" fmla="*/ 0 h 567"/>
                      <a:gd name="T10" fmla="*/ 1 w 573"/>
                      <a:gd name="T11" fmla="*/ 0 h 567"/>
                      <a:gd name="T12" fmla="*/ 0 w 573"/>
                      <a:gd name="T13" fmla="*/ 0 h 567"/>
                      <a:gd name="T14" fmla="*/ 0 w 573"/>
                      <a:gd name="T15" fmla="*/ 0 h 567"/>
                      <a:gd name="T16" fmla="*/ 0 w 573"/>
                      <a:gd name="T17" fmla="*/ 0 h 567"/>
                      <a:gd name="T18" fmla="*/ 0 w 573"/>
                      <a:gd name="T19" fmla="*/ 0 h 567"/>
                      <a:gd name="T20" fmla="*/ 0 w 573"/>
                      <a:gd name="T21" fmla="*/ 0 h 567"/>
                      <a:gd name="T22" fmla="*/ 0 w 573"/>
                      <a:gd name="T23" fmla="*/ 0 h 567"/>
                      <a:gd name="T24" fmla="*/ 0 w 573"/>
                      <a:gd name="T25" fmla="*/ 0 h 567"/>
                      <a:gd name="T26" fmla="*/ 0 w 573"/>
                      <a:gd name="T27" fmla="*/ 0 h 567"/>
                      <a:gd name="T28" fmla="*/ 0 w 573"/>
                      <a:gd name="T29" fmla="*/ 0 h 567"/>
                      <a:gd name="T30" fmla="*/ 0 w 573"/>
                      <a:gd name="T31" fmla="*/ 0 h 567"/>
                      <a:gd name="T32" fmla="*/ 0 w 573"/>
                      <a:gd name="T33" fmla="*/ 0 h 567"/>
                      <a:gd name="T34" fmla="*/ 0 w 573"/>
                      <a:gd name="T35" fmla="*/ 1 h 567"/>
                      <a:gd name="T36" fmla="*/ 0 w 573"/>
                      <a:gd name="T37" fmla="*/ 1 h 567"/>
                      <a:gd name="T38" fmla="*/ 0 w 573"/>
                      <a:gd name="T39" fmla="*/ 1 h 567"/>
                      <a:gd name="T40" fmla="*/ 0 w 573"/>
                      <a:gd name="T41" fmla="*/ 1 h 567"/>
                      <a:gd name="T42" fmla="*/ 0 w 573"/>
                      <a:gd name="T43" fmla="*/ 1 h 567"/>
                      <a:gd name="T44" fmla="*/ 0 w 573"/>
                      <a:gd name="T45" fmla="*/ 1 h 567"/>
                      <a:gd name="T46" fmla="*/ 0 w 573"/>
                      <a:gd name="T47" fmla="*/ 1 h 567"/>
                      <a:gd name="T48" fmla="*/ 0 w 573"/>
                      <a:gd name="T49" fmla="*/ 1 h 567"/>
                      <a:gd name="T50" fmla="*/ 0 w 573"/>
                      <a:gd name="T51" fmla="*/ 1 h 567"/>
                      <a:gd name="T52" fmla="*/ 0 w 573"/>
                      <a:gd name="T53" fmla="*/ 1 h 567"/>
                      <a:gd name="T54" fmla="*/ 0 w 573"/>
                      <a:gd name="T55" fmla="*/ 1 h 567"/>
                      <a:gd name="T56" fmla="*/ 0 w 573"/>
                      <a:gd name="T57" fmla="*/ 1 h 567"/>
                      <a:gd name="T58" fmla="*/ 0 w 573"/>
                      <a:gd name="T59" fmla="*/ 1 h 567"/>
                      <a:gd name="T60" fmla="*/ 0 w 573"/>
                      <a:gd name="T61" fmla="*/ 1 h 567"/>
                      <a:gd name="T62" fmla="*/ 0 w 573"/>
                      <a:gd name="T63" fmla="*/ 1 h 567"/>
                      <a:gd name="T64" fmla="*/ 0 w 573"/>
                      <a:gd name="T65" fmla="*/ 1 h 567"/>
                      <a:gd name="T66" fmla="*/ 1 w 573"/>
                      <a:gd name="T67" fmla="*/ 1 h 567"/>
                      <a:gd name="T68" fmla="*/ 1 w 573"/>
                      <a:gd name="T69" fmla="*/ 1 h 567"/>
                      <a:gd name="T70" fmla="*/ 0 w 573"/>
                      <a:gd name="T71" fmla="*/ 1 h 567"/>
                      <a:gd name="T72" fmla="*/ 0 w 573"/>
                      <a:gd name="T73" fmla="*/ 1 h 567"/>
                      <a:gd name="T74" fmla="*/ 0 w 573"/>
                      <a:gd name="T75" fmla="*/ 2 h 567"/>
                      <a:gd name="T76" fmla="*/ 0 w 573"/>
                      <a:gd name="T77" fmla="*/ 2 h 567"/>
                      <a:gd name="T78" fmla="*/ 0 w 573"/>
                      <a:gd name="T79" fmla="*/ 2 h 567"/>
                      <a:gd name="T80" fmla="*/ 1 w 573"/>
                      <a:gd name="T81" fmla="*/ 1 h 567"/>
                      <a:gd name="T82" fmla="*/ 1 w 573"/>
                      <a:gd name="T83" fmla="*/ 1 h 567"/>
                      <a:gd name="T84" fmla="*/ 1 w 573"/>
                      <a:gd name="T85" fmla="*/ 1 h 567"/>
                      <a:gd name="T86" fmla="*/ 1 w 573"/>
                      <a:gd name="T87" fmla="*/ 1 h 567"/>
                      <a:gd name="T88" fmla="*/ 1 w 573"/>
                      <a:gd name="T89" fmla="*/ 1 h 567"/>
                      <a:gd name="T90" fmla="*/ 1 w 573"/>
                      <a:gd name="T91" fmla="*/ 2 h 567"/>
                      <a:gd name="T92" fmla="*/ 1 w 573"/>
                      <a:gd name="T93" fmla="*/ 2 h 567"/>
                      <a:gd name="T94" fmla="*/ 1 w 573"/>
                      <a:gd name="T95" fmla="*/ 2 h 567"/>
                      <a:gd name="T96" fmla="*/ 1 w 573"/>
                      <a:gd name="T97" fmla="*/ 2 h 567"/>
                      <a:gd name="T98" fmla="*/ 1 w 573"/>
                      <a:gd name="T99" fmla="*/ 1 h 567"/>
                      <a:gd name="T100" fmla="*/ 1 w 573"/>
                      <a:gd name="T101" fmla="*/ 1 h 567"/>
                      <a:gd name="T102" fmla="*/ 1 w 573"/>
                      <a:gd name="T103" fmla="*/ 1 h 567"/>
                      <a:gd name="T104" fmla="*/ 2 w 573"/>
                      <a:gd name="T105" fmla="*/ 0 h 567"/>
                      <a:gd name="T106" fmla="*/ 2 w 573"/>
                      <a:gd name="T107" fmla="*/ 0 h 567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w 573"/>
                      <a:gd name="T163" fmla="*/ 0 h 567"/>
                      <a:gd name="T164" fmla="*/ 573 w 573"/>
                      <a:gd name="T165" fmla="*/ 567 h 567"/>
                    </a:gdLst>
                    <a:ahLst/>
                    <a:cxnLst>
                      <a:cxn ang="T108">
                        <a:pos x="T0" y="T1"/>
                      </a:cxn>
                      <a:cxn ang="T109">
                        <a:pos x="T2" y="T3"/>
                      </a:cxn>
                      <a:cxn ang="T110">
                        <a:pos x="T4" y="T5"/>
                      </a:cxn>
                      <a:cxn ang="T111">
                        <a:pos x="T6" y="T7"/>
                      </a:cxn>
                      <a:cxn ang="T112">
                        <a:pos x="T8" y="T9"/>
                      </a:cxn>
                      <a:cxn ang="T113">
                        <a:pos x="T10" y="T11"/>
                      </a:cxn>
                      <a:cxn ang="T114">
                        <a:pos x="T12" y="T13"/>
                      </a:cxn>
                      <a:cxn ang="T115">
                        <a:pos x="T14" y="T15"/>
                      </a:cxn>
                      <a:cxn ang="T116">
                        <a:pos x="T16" y="T17"/>
                      </a:cxn>
                      <a:cxn ang="T117">
                        <a:pos x="T18" y="T19"/>
                      </a:cxn>
                      <a:cxn ang="T118">
                        <a:pos x="T20" y="T21"/>
                      </a:cxn>
                      <a:cxn ang="T119">
                        <a:pos x="T22" y="T23"/>
                      </a:cxn>
                      <a:cxn ang="T120">
                        <a:pos x="T24" y="T25"/>
                      </a:cxn>
                      <a:cxn ang="T121">
                        <a:pos x="T26" y="T27"/>
                      </a:cxn>
                      <a:cxn ang="T122">
                        <a:pos x="T28" y="T29"/>
                      </a:cxn>
                      <a:cxn ang="T123">
                        <a:pos x="T30" y="T31"/>
                      </a:cxn>
                      <a:cxn ang="T124">
                        <a:pos x="T32" y="T33"/>
                      </a:cxn>
                      <a:cxn ang="T125">
                        <a:pos x="T34" y="T35"/>
                      </a:cxn>
                      <a:cxn ang="T126">
                        <a:pos x="T36" y="T37"/>
                      </a:cxn>
                      <a:cxn ang="T127">
                        <a:pos x="T38" y="T39"/>
                      </a:cxn>
                      <a:cxn ang="T128">
                        <a:pos x="T40" y="T41"/>
                      </a:cxn>
                      <a:cxn ang="T129">
                        <a:pos x="T42" y="T43"/>
                      </a:cxn>
                      <a:cxn ang="T130">
                        <a:pos x="T44" y="T45"/>
                      </a:cxn>
                      <a:cxn ang="T131">
                        <a:pos x="T46" y="T47"/>
                      </a:cxn>
                      <a:cxn ang="T132">
                        <a:pos x="T48" y="T49"/>
                      </a:cxn>
                      <a:cxn ang="T133">
                        <a:pos x="T50" y="T51"/>
                      </a:cxn>
                      <a:cxn ang="T134">
                        <a:pos x="T52" y="T53"/>
                      </a:cxn>
                      <a:cxn ang="T135">
                        <a:pos x="T54" y="T55"/>
                      </a:cxn>
                      <a:cxn ang="T136">
                        <a:pos x="T56" y="T57"/>
                      </a:cxn>
                      <a:cxn ang="T137">
                        <a:pos x="T58" y="T59"/>
                      </a:cxn>
                      <a:cxn ang="T138">
                        <a:pos x="T60" y="T61"/>
                      </a:cxn>
                      <a:cxn ang="T139">
                        <a:pos x="T62" y="T63"/>
                      </a:cxn>
                      <a:cxn ang="T140">
                        <a:pos x="T64" y="T65"/>
                      </a:cxn>
                      <a:cxn ang="T141">
                        <a:pos x="T66" y="T67"/>
                      </a:cxn>
                      <a:cxn ang="T142">
                        <a:pos x="T68" y="T69"/>
                      </a:cxn>
                      <a:cxn ang="T143">
                        <a:pos x="T70" y="T71"/>
                      </a:cxn>
                      <a:cxn ang="T144">
                        <a:pos x="T72" y="T73"/>
                      </a:cxn>
                      <a:cxn ang="T145">
                        <a:pos x="T74" y="T75"/>
                      </a:cxn>
                      <a:cxn ang="T146">
                        <a:pos x="T76" y="T77"/>
                      </a:cxn>
                      <a:cxn ang="T147">
                        <a:pos x="T78" y="T79"/>
                      </a:cxn>
                      <a:cxn ang="T148">
                        <a:pos x="T80" y="T81"/>
                      </a:cxn>
                      <a:cxn ang="T149">
                        <a:pos x="T82" y="T83"/>
                      </a:cxn>
                      <a:cxn ang="T150">
                        <a:pos x="T84" y="T85"/>
                      </a:cxn>
                      <a:cxn ang="T151">
                        <a:pos x="T86" y="T87"/>
                      </a:cxn>
                      <a:cxn ang="T152">
                        <a:pos x="T88" y="T89"/>
                      </a:cxn>
                      <a:cxn ang="T153">
                        <a:pos x="T90" y="T91"/>
                      </a:cxn>
                      <a:cxn ang="T154">
                        <a:pos x="T92" y="T93"/>
                      </a:cxn>
                      <a:cxn ang="T155">
                        <a:pos x="T94" y="T95"/>
                      </a:cxn>
                      <a:cxn ang="T156">
                        <a:pos x="T96" y="T97"/>
                      </a:cxn>
                      <a:cxn ang="T157">
                        <a:pos x="T98" y="T99"/>
                      </a:cxn>
                      <a:cxn ang="T158">
                        <a:pos x="T100" y="T101"/>
                      </a:cxn>
                      <a:cxn ang="T159">
                        <a:pos x="T102" y="T103"/>
                      </a:cxn>
                      <a:cxn ang="T160">
                        <a:pos x="T104" y="T105"/>
                      </a:cxn>
                      <a:cxn ang="T161">
                        <a:pos x="T106" y="T107"/>
                      </a:cxn>
                    </a:cxnLst>
                    <a:rect l="T162" t="T163" r="T164" b="T165"/>
                    <a:pathLst>
                      <a:path w="573" h="567">
                        <a:moveTo>
                          <a:pt x="545" y="108"/>
                        </a:moveTo>
                        <a:lnTo>
                          <a:pt x="528" y="90"/>
                        </a:lnTo>
                        <a:lnTo>
                          <a:pt x="507" y="75"/>
                        </a:lnTo>
                        <a:lnTo>
                          <a:pt x="482" y="66"/>
                        </a:lnTo>
                        <a:lnTo>
                          <a:pt x="449" y="60"/>
                        </a:lnTo>
                        <a:lnTo>
                          <a:pt x="434" y="50"/>
                        </a:lnTo>
                        <a:lnTo>
                          <a:pt x="411" y="33"/>
                        </a:lnTo>
                        <a:lnTo>
                          <a:pt x="380" y="13"/>
                        </a:lnTo>
                        <a:lnTo>
                          <a:pt x="347" y="1"/>
                        </a:lnTo>
                        <a:lnTo>
                          <a:pt x="328" y="0"/>
                        </a:lnTo>
                        <a:lnTo>
                          <a:pt x="310" y="3"/>
                        </a:lnTo>
                        <a:lnTo>
                          <a:pt x="285" y="13"/>
                        </a:lnTo>
                        <a:lnTo>
                          <a:pt x="264" y="23"/>
                        </a:lnTo>
                        <a:lnTo>
                          <a:pt x="244" y="30"/>
                        </a:lnTo>
                        <a:lnTo>
                          <a:pt x="216" y="35"/>
                        </a:lnTo>
                        <a:lnTo>
                          <a:pt x="172" y="35"/>
                        </a:lnTo>
                        <a:lnTo>
                          <a:pt x="142" y="33"/>
                        </a:lnTo>
                        <a:lnTo>
                          <a:pt x="110" y="26"/>
                        </a:lnTo>
                        <a:lnTo>
                          <a:pt x="81" y="20"/>
                        </a:lnTo>
                        <a:lnTo>
                          <a:pt x="63" y="20"/>
                        </a:lnTo>
                        <a:lnTo>
                          <a:pt x="41" y="25"/>
                        </a:lnTo>
                        <a:lnTo>
                          <a:pt x="21" y="35"/>
                        </a:lnTo>
                        <a:lnTo>
                          <a:pt x="16" y="45"/>
                        </a:lnTo>
                        <a:lnTo>
                          <a:pt x="16" y="56"/>
                        </a:lnTo>
                        <a:lnTo>
                          <a:pt x="18" y="73"/>
                        </a:lnTo>
                        <a:lnTo>
                          <a:pt x="31" y="83"/>
                        </a:lnTo>
                        <a:lnTo>
                          <a:pt x="82" y="86"/>
                        </a:lnTo>
                        <a:lnTo>
                          <a:pt x="124" y="101"/>
                        </a:lnTo>
                        <a:lnTo>
                          <a:pt x="191" y="115"/>
                        </a:lnTo>
                        <a:lnTo>
                          <a:pt x="203" y="120"/>
                        </a:lnTo>
                        <a:lnTo>
                          <a:pt x="214" y="138"/>
                        </a:lnTo>
                        <a:lnTo>
                          <a:pt x="214" y="155"/>
                        </a:lnTo>
                        <a:lnTo>
                          <a:pt x="196" y="205"/>
                        </a:lnTo>
                        <a:lnTo>
                          <a:pt x="172" y="247"/>
                        </a:lnTo>
                        <a:lnTo>
                          <a:pt x="138" y="285"/>
                        </a:lnTo>
                        <a:lnTo>
                          <a:pt x="87" y="327"/>
                        </a:lnTo>
                        <a:lnTo>
                          <a:pt x="51" y="357"/>
                        </a:lnTo>
                        <a:lnTo>
                          <a:pt x="36" y="365"/>
                        </a:lnTo>
                        <a:lnTo>
                          <a:pt x="21" y="375"/>
                        </a:lnTo>
                        <a:lnTo>
                          <a:pt x="8" y="387"/>
                        </a:lnTo>
                        <a:lnTo>
                          <a:pt x="0" y="400"/>
                        </a:lnTo>
                        <a:lnTo>
                          <a:pt x="0" y="413"/>
                        </a:lnTo>
                        <a:lnTo>
                          <a:pt x="5" y="428"/>
                        </a:lnTo>
                        <a:lnTo>
                          <a:pt x="13" y="435"/>
                        </a:lnTo>
                        <a:lnTo>
                          <a:pt x="30" y="438"/>
                        </a:lnTo>
                        <a:lnTo>
                          <a:pt x="49" y="437"/>
                        </a:lnTo>
                        <a:lnTo>
                          <a:pt x="68" y="428"/>
                        </a:lnTo>
                        <a:lnTo>
                          <a:pt x="102" y="400"/>
                        </a:lnTo>
                        <a:lnTo>
                          <a:pt x="165" y="362"/>
                        </a:lnTo>
                        <a:lnTo>
                          <a:pt x="214" y="315"/>
                        </a:lnTo>
                        <a:lnTo>
                          <a:pt x="221" y="308"/>
                        </a:lnTo>
                        <a:lnTo>
                          <a:pt x="229" y="310"/>
                        </a:lnTo>
                        <a:lnTo>
                          <a:pt x="226" y="323"/>
                        </a:lnTo>
                        <a:lnTo>
                          <a:pt x="176" y="373"/>
                        </a:lnTo>
                        <a:lnTo>
                          <a:pt x="160" y="390"/>
                        </a:lnTo>
                        <a:lnTo>
                          <a:pt x="142" y="410"/>
                        </a:lnTo>
                        <a:lnTo>
                          <a:pt x="104" y="437"/>
                        </a:lnTo>
                        <a:lnTo>
                          <a:pt x="84" y="455"/>
                        </a:lnTo>
                        <a:lnTo>
                          <a:pt x="77" y="470"/>
                        </a:lnTo>
                        <a:lnTo>
                          <a:pt x="79" y="487"/>
                        </a:lnTo>
                        <a:lnTo>
                          <a:pt x="87" y="499"/>
                        </a:lnTo>
                        <a:lnTo>
                          <a:pt x="99" y="507"/>
                        </a:lnTo>
                        <a:lnTo>
                          <a:pt x="117" y="510"/>
                        </a:lnTo>
                        <a:lnTo>
                          <a:pt x="137" y="507"/>
                        </a:lnTo>
                        <a:lnTo>
                          <a:pt x="152" y="499"/>
                        </a:lnTo>
                        <a:lnTo>
                          <a:pt x="198" y="458"/>
                        </a:lnTo>
                        <a:lnTo>
                          <a:pt x="228" y="427"/>
                        </a:lnTo>
                        <a:lnTo>
                          <a:pt x="304" y="338"/>
                        </a:lnTo>
                        <a:lnTo>
                          <a:pt x="277" y="375"/>
                        </a:lnTo>
                        <a:lnTo>
                          <a:pt x="266" y="405"/>
                        </a:lnTo>
                        <a:lnTo>
                          <a:pt x="259" y="420"/>
                        </a:lnTo>
                        <a:lnTo>
                          <a:pt x="246" y="448"/>
                        </a:lnTo>
                        <a:lnTo>
                          <a:pt x="213" y="494"/>
                        </a:lnTo>
                        <a:lnTo>
                          <a:pt x="201" y="509"/>
                        </a:lnTo>
                        <a:lnTo>
                          <a:pt x="195" y="524"/>
                        </a:lnTo>
                        <a:lnTo>
                          <a:pt x="193" y="537"/>
                        </a:lnTo>
                        <a:lnTo>
                          <a:pt x="196" y="549"/>
                        </a:lnTo>
                        <a:lnTo>
                          <a:pt x="206" y="560"/>
                        </a:lnTo>
                        <a:lnTo>
                          <a:pt x="219" y="567"/>
                        </a:lnTo>
                        <a:lnTo>
                          <a:pt x="239" y="565"/>
                        </a:lnTo>
                        <a:lnTo>
                          <a:pt x="254" y="560"/>
                        </a:lnTo>
                        <a:lnTo>
                          <a:pt x="315" y="474"/>
                        </a:lnTo>
                        <a:lnTo>
                          <a:pt x="350" y="403"/>
                        </a:lnTo>
                        <a:lnTo>
                          <a:pt x="378" y="348"/>
                        </a:lnTo>
                        <a:lnTo>
                          <a:pt x="383" y="340"/>
                        </a:lnTo>
                        <a:lnTo>
                          <a:pt x="393" y="340"/>
                        </a:lnTo>
                        <a:lnTo>
                          <a:pt x="396" y="347"/>
                        </a:lnTo>
                        <a:lnTo>
                          <a:pt x="391" y="387"/>
                        </a:lnTo>
                        <a:lnTo>
                          <a:pt x="388" y="418"/>
                        </a:lnTo>
                        <a:lnTo>
                          <a:pt x="389" y="460"/>
                        </a:lnTo>
                        <a:lnTo>
                          <a:pt x="389" y="515"/>
                        </a:lnTo>
                        <a:lnTo>
                          <a:pt x="391" y="525"/>
                        </a:lnTo>
                        <a:lnTo>
                          <a:pt x="398" y="535"/>
                        </a:lnTo>
                        <a:lnTo>
                          <a:pt x="409" y="545"/>
                        </a:lnTo>
                        <a:lnTo>
                          <a:pt x="424" y="549"/>
                        </a:lnTo>
                        <a:lnTo>
                          <a:pt x="439" y="547"/>
                        </a:lnTo>
                        <a:lnTo>
                          <a:pt x="449" y="540"/>
                        </a:lnTo>
                        <a:lnTo>
                          <a:pt x="455" y="527"/>
                        </a:lnTo>
                        <a:lnTo>
                          <a:pt x="457" y="495"/>
                        </a:lnTo>
                        <a:lnTo>
                          <a:pt x="454" y="453"/>
                        </a:lnTo>
                        <a:lnTo>
                          <a:pt x="454" y="418"/>
                        </a:lnTo>
                        <a:lnTo>
                          <a:pt x="460" y="362"/>
                        </a:lnTo>
                        <a:lnTo>
                          <a:pt x="465" y="340"/>
                        </a:lnTo>
                        <a:lnTo>
                          <a:pt x="474" y="322"/>
                        </a:lnTo>
                        <a:lnTo>
                          <a:pt x="531" y="242"/>
                        </a:lnTo>
                        <a:lnTo>
                          <a:pt x="571" y="183"/>
                        </a:lnTo>
                        <a:lnTo>
                          <a:pt x="573" y="160"/>
                        </a:lnTo>
                        <a:lnTo>
                          <a:pt x="563" y="131"/>
                        </a:lnTo>
                        <a:lnTo>
                          <a:pt x="545" y="108"/>
                        </a:lnTo>
                        <a:close/>
                      </a:path>
                    </a:pathLst>
                  </a:custGeom>
                  <a:solidFill>
                    <a:srgbClr val="FFC080"/>
                  </a:solidFill>
                  <a:ln w="11113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Verdana" pitchFamily="34" charset="0"/>
                    </a:endParaRPr>
                  </a:p>
                </p:txBody>
              </p:sp>
            </p:grpSp>
            <p:sp>
              <p:nvSpPr>
                <p:cNvPr id="34" name="Arc 59"/>
                <p:cNvSpPr>
                  <a:spLocks/>
                </p:cNvSpPr>
                <p:nvPr/>
              </p:nvSpPr>
              <p:spPr bwMode="auto">
                <a:xfrm>
                  <a:off x="3009" y="1840"/>
                  <a:ext cx="30" cy="52"/>
                </a:xfrm>
                <a:custGeom>
                  <a:avLst/>
                  <a:gdLst>
                    <a:gd name="T0" fmla="*/ 0 w 26729"/>
                    <a:gd name="T1" fmla="*/ 0 h 25762"/>
                    <a:gd name="T2" fmla="*/ 0 w 26729"/>
                    <a:gd name="T3" fmla="*/ 0 h 25762"/>
                    <a:gd name="T4" fmla="*/ 0 w 26729"/>
                    <a:gd name="T5" fmla="*/ 0 h 25762"/>
                    <a:gd name="T6" fmla="*/ 0 60000 65536"/>
                    <a:gd name="T7" fmla="*/ 0 60000 65536"/>
                    <a:gd name="T8" fmla="*/ 0 60000 65536"/>
                    <a:gd name="T9" fmla="*/ 0 w 26729"/>
                    <a:gd name="T10" fmla="*/ 0 h 25762"/>
                    <a:gd name="T11" fmla="*/ 26729 w 26729"/>
                    <a:gd name="T12" fmla="*/ 25762 h 2576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6729" h="25762" fill="none" extrusionOk="0">
                      <a:moveTo>
                        <a:pt x="26324" y="-1"/>
                      </a:moveTo>
                      <a:cubicBezTo>
                        <a:pt x="26593" y="1370"/>
                        <a:pt x="26729" y="2764"/>
                        <a:pt x="26729" y="4162"/>
                      </a:cubicBezTo>
                      <a:cubicBezTo>
                        <a:pt x="26729" y="16091"/>
                        <a:pt x="17058" y="25762"/>
                        <a:pt x="5129" y="25762"/>
                      </a:cubicBezTo>
                      <a:cubicBezTo>
                        <a:pt x="3400" y="25762"/>
                        <a:pt x="1678" y="25554"/>
                        <a:pt x="-1" y="25144"/>
                      </a:cubicBezTo>
                    </a:path>
                    <a:path w="26729" h="25762" stroke="0" extrusionOk="0">
                      <a:moveTo>
                        <a:pt x="26324" y="-1"/>
                      </a:moveTo>
                      <a:cubicBezTo>
                        <a:pt x="26593" y="1370"/>
                        <a:pt x="26729" y="2764"/>
                        <a:pt x="26729" y="4162"/>
                      </a:cubicBezTo>
                      <a:cubicBezTo>
                        <a:pt x="26729" y="16091"/>
                        <a:pt x="17058" y="25762"/>
                        <a:pt x="5129" y="25762"/>
                      </a:cubicBezTo>
                      <a:cubicBezTo>
                        <a:pt x="3400" y="25762"/>
                        <a:pt x="1678" y="25554"/>
                        <a:pt x="-1" y="25144"/>
                      </a:cubicBezTo>
                      <a:lnTo>
                        <a:pt x="5129" y="4162"/>
                      </a:lnTo>
                      <a:close/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Verdana" pitchFamily="34" charset="0"/>
                  </a:endParaRPr>
                </a:p>
              </p:txBody>
            </p:sp>
          </p:grpSp>
          <p:grpSp>
            <p:nvGrpSpPr>
              <p:cNvPr id="59" name="Group 60"/>
              <p:cNvGrpSpPr>
                <a:grpSpLocks/>
              </p:cNvGrpSpPr>
              <p:nvPr/>
            </p:nvGrpSpPr>
            <p:grpSpPr bwMode="auto">
              <a:xfrm>
                <a:off x="4447" y="1801"/>
                <a:ext cx="369" cy="284"/>
                <a:chOff x="4447" y="1801"/>
                <a:chExt cx="369" cy="284"/>
              </a:xfrm>
            </p:grpSpPr>
            <p:grpSp>
              <p:nvGrpSpPr>
                <p:cNvPr id="60" name="Group 61"/>
                <p:cNvGrpSpPr>
                  <a:grpSpLocks/>
                </p:cNvGrpSpPr>
                <p:nvPr/>
              </p:nvGrpSpPr>
              <p:grpSpPr bwMode="auto">
                <a:xfrm>
                  <a:off x="4447" y="1801"/>
                  <a:ext cx="369" cy="284"/>
                  <a:chOff x="4447" y="1801"/>
                  <a:chExt cx="369" cy="284"/>
                </a:xfrm>
              </p:grpSpPr>
              <p:sp>
                <p:nvSpPr>
                  <p:cNvPr id="29" name="Freeform 62"/>
                  <p:cNvSpPr>
                    <a:spLocks/>
                  </p:cNvSpPr>
                  <p:nvPr/>
                </p:nvSpPr>
                <p:spPr bwMode="auto">
                  <a:xfrm>
                    <a:off x="4447" y="1862"/>
                    <a:ext cx="57" cy="159"/>
                  </a:xfrm>
                  <a:custGeom>
                    <a:avLst/>
                    <a:gdLst>
                      <a:gd name="T0" fmla="*/ 1 w 114"/>
                      <a:gd name="T1" fmla="*/ 0 h 319"/>
                      <a:gd name="T2" fmla="*/ 1 w 114"/>
                      <a:gd name="T3" fmla="*/ 0 h 319"/>
                      <a:gd name="T4" fmla="*/ 1 w 114"/>
                      <a:gd name="T5" fmla="*/ 0 h 319"/>
                      <a:gd name="T6" fmla="*/ 0 w 114"/>
                      <a:gd name="T7" fmla="*/ 0 h 319"/>
                      <a:gd name="T8" fmla="*/ 0 w 114"/>
                      <a:gd name="T9" fmla="*/ 0 h 319"/>
                      <a:gd name="T10" fmla="*/ 0 w 114"/>
                      <a:gd name="T11" fmla="*/ 0 h 319"/>
                      <a:gd name="T12" fmla="*/ 1 w 114"/>
                      <a:gd name="T13" fmla="*/ 0 h 319"/>
                      <a:gd name="T14" fmla="*/ 1 w 114"/>
                      <a:gd name="T15" fmla="*/ 0 h 319"/>
                      <a:gd name="T16" fmla="*/ 1 w 114"/>
                      <a:gd name="T17" fmla="*/ 1 h 319"/>
                      <a:gd name="T18" fmla="*/ 1 w 114"/>
                      <a:gd name="T19" fmla="*/ 1 h 319"/>
                      <a:gd name="T20" fmla="*/ 1 w 114"/>
                      <a:gd name="T21" fmla="*/ 1 h 319"/>
                      <a:gd name="T22" fmla="*/ 1 w 114"/>
                      <a:gd name="T23" fmla="*/ 1 h 319"/>
                      <a:gd name="T24" fmla="*/ 1 w 114"/>
                      <a:gd name="T25" fmla="*/ 1 h 319"/>
                      <a:gd name="T26" fmla="*/ 1 w 114"/>
                      <a:gd name="T27" fmla="*/ 1 h 319"/>
                      <a:gd name="T28" fmla="*/ 1 w 114"/>
                      <a:gd name="T29" fmla="*/ 1 h 319"/>
                      <a:gd name="T30" fmla="*/ 1 w 114"/>
                      <a:gd name="T31" fmla="*/ 0 h 319"/>
                      <a:gd name="T32" fmla="*/ 1 w 114"/>
                      <a:gd name="T33" fmla="*/ 0 h 319"/>
                      <a:gd name="T34" fmla="*/ 1 w 114"/>
                      <a:gd name="T35" fmla="*/ 0 h 319"/>
                      <a:gd name="T36" fmla="*/ 1 w 114"/>
                      <a:gd name="T37" fmla="*/ 0 h 319"/>
                      <a:gd name="T38" fmla="*/ 1 w 114"/>
                      <a:gd name="T39" fmla="*/ 0 h 319"/>
                      <a:gd name="T40" fmla="*/ 1 w 114"/>
                      <a:gd name="T41" fmla="*/ 0 h 319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w 114"/>
                      <a:gd name="T64" fmla="*/ 0 h 319"/>
                      <a:gd name="T65" fmla="*/ 114 w 114"/>
                      <a:gd name="T66" fmla="*/ 319 h 319"/>
                    </a:gdLst>
                    <a:ahLst/>
                    <a:cxnLst>
                      <a:cxn ang="T42">
                        <a:pos x="T0" y="T1"/>
                      </a:cxn>
                      <a:cxn ang="T43">
                        <a:pos x="T2" y="T3"/>
                      </a:cxn>
                      <a:cxn ang="T44">
                        <a:pos x="T4" y="T5"/>
                      </a:cxn>
                      <a:cxn ang="T45">
                        <a:pos x="T6" y="T7"/>
                      </a:cxn>
                      <a:cxn ang="T46">
                        <a:pos x="T8" y="T9"/>
                      </a:cxn>
                      <a:cxn ang="T47">
                        <a:pos x="T10" y="T11"/>
                      </a:cxn>
                      <a:cxn ang="T48">
                        <a:pos x="T12" y="T13"/>
                      </a:cxn>
                      <a:cxn ang="T49">
                        <a:pos x="T14" y="T15"/>
                      </a:cxn>
                      <a:cxn ang="T50">
                        <a:pos x="T16" y="T17"/>
                      </a:cxn>
                      <a:cxn ang="T51">
                        <a:pos x="T18" y="T19"/>
                      </a:cxn>
                      <a:cxn ang="T52">
                        <a:pos x="T20" y="T21"/>
                      </a:cxn>
                      <a:cxn ang="T53">
                        <a:pos x="T22" y="T23"/>
                      </a:cxn>
                      <a:cxn ang="T54">
                        <a:pos x="T24" y="T25"/>
                      </a:cxn>
                      <a:cxn ang="T55">
                        <a:pos x="T26" y="T27"/>
                      </a:cxn>
                      <a:cxn ang="T56">
                        <a:pos x="T28" y="T29"/>
                      </a:cxn>
                      <a:cxn ang="T57">
                        <a:pos x="T30" y="T31"/>
                      </a:cxn>
                      <a:cxn ang="T58">
                        <a:pos x="T32" y="T33"/>
                      </a:cxn>
                      <a:cxn ang="T59">
                        <a:pos x="T34" y="T35"/>
                      </a:cxn>
                      <a:cxn ang="T60">
                        <a:pos x="T36" y="T37"/>
                      </a:cxn>
                      <a:cxn ang="T61">
                        <a:pos x="T38" y="T39"/>
                      </a:cxn>
                      <a:cxn ang="T62">
                        <a:pos x="T40" y="T41"/>
                      </a:cxn>
                    </a:cxnLst>
                    <a:rect l="T63" t="T64" r="T65" b="T66"/>
                    <a:pathLst>
                      <a:path w="114" h="319">
                        <a:moveTo>
                          <a:pt x="20" y="0"/>
                        </a:moveTo>
                        <a:lnTo>
                          <a:pt x="10" y="32"/>
                        </a:lnTo>
                        <a:lnTo>
                          <a:pt x="5" y="60"/>
                        </a:lnTo>
                        <a:lnTo>
                          <a:pt x="0" y="99"/>
                        </a:lnTo>
                        <a:lnTo>
                          <a:pt x="0" y="124"/>
                        </a:lnTo>
                        <a:lnTo>
                          <a:pt x="0" y="154"/>
                        </a:lnTo>
                        <a:lnTo>
                          <a:pt x="8" y="192"/>
                        </a:lnTo>
                        <a:lnTo>
                          <a:pt x="20" y="234"/>
                        </a:lnTo>
                        <a:lnTo>
                          <a:pt x="31" y="262"/>
                        </a:lnTo>
                        <a:lnTo>
                          <a:pt x="45" y="289"/>
                        </a:lnTo>
                        <a:lnTo>
                          <a:pt x="63" y="306"/>
                        </a:lnTo>
                        <a:lnTo>
                          <a:pt x="84" y="317"/>
                        </a:lnTo>
                        <a:lnTo>
                          <a:pt x="102" y="319"/>
                        </a:lnTo>
                        <a:lnTo>
                          <a:pt x="109" y="299"/>
                        </a:lnTo>
                        <a:lnTo>
                          <a:pt x="111" y="282"/>
                        </a:lnTo>
                        <a:lnTo>
                          <a:pt x="114" y="254"/>
                        </a:lnTo>
                        <a:lnTo>
                          <a:pt x="114" y="229"/>
                        </a:lnTo>
                        <a:lnTo>
                          <a:pt x="107" y="162"/>
                        </a:lnTo>
                        <a:lnTo>
                          <a:pt x="63" y="19"/>
                        </a:lnTo>
                        <a:lnTo>
                          <a:pt x="40" y="4"/>
                        </a:lnTo>
                        <a:lnTo>
                          <a:pt x="20" y="0"/>
                        </a:lnTo>
                        <a:close/>
                      </a:path>
                    </a:pathLst>
                  </a:custGeom>
                  <a:solidFill>
                    <a:srgbClr val="202020"/>
                  </a:solidFill>
                  <a:ln w="11113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Verdana" pitchFamily="34" charset="0"/>
                    </a:endParaRPr>
                  </a:p>
                </p:txBody>
              </p:sp>
              <p:grpSp>
                <p:nvGrpSpPr>
                  <p:cNvPr id="62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4447" y="1801"/>
                    <a:ext cx="369" cy="284"/>
                    <a:chOff x="4447" y="1801"/>
                    <a:chExt cx="369" cy="284"/>
                  </a:xfrm>
                </p:grpSpPr>
                <p:sp>
                  <p:nvSpPr>
                    <p:cNvPr id="31" name="Freeform 64"/>
                    <p:cNvSpPr>
                      <a:spLocks/>
                    </p:cNvSpPr>
                    <p:nvPr/>
                  </p:nvSpPr>
                  <p:spPr bwMode="auto">
                    <a:xfrm>
                      <a:off x="4447" y="1812"/>
                      <a:ext cx="175" cy="185"/>
                    </a:xfrm>
                    <a:custGeom>
                      <a:avLst/>
                      <a:gdLst>
                        <a:gd name="T0" fmla="*/ 1 w 352"/>
                        <a:gd name="T1" fmla="*/ 0 h 371"/>
                        <a:gd name="T2" fmla="*/ 0 w 352"/>
                        <a:gd name="T3" fmla="*/ 0 h 371"/>
                        <a:gd name="T4" fmla="*/ 0 w 352"/>
                        <a:gd name="T5" fmla="*/ 0 h 371"/>
                        <a:gd name="T6" fmla="*/ 0 w 352"/>
                        <a:gd name="T7" fmla="*/ 0 h 371"/>
                        <a:gd name="T8" fmla="*/ 0 w 352"/>
                        <a:gd name="T9" fmla="*/ 1 h 371"/>
                        <a:gd name="T10" fmla="*/ 0 w 352"/>
                        <a:gd name="T11" fmla="*/ 1 h 371"/>
                        <a:gd name="T12" fmla="*/ 0 w 352"/>
                        <a:gd name="T13" fmla="*/ 1 h 371"/>
                        <a:gd name="T14" fmla="*/ 1 w 352"/>
                        <a:gd name="T15" fmla="*/ 1 h 371"/>
                        <a:gd name="T16" fmla="*/ 1 w 352"/>
                        <a:gd name="T17" fmla="*/ 0 h 371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352"/>
                        <a:gd name="T28" fmla="*/ 0 h 371"/>
                        <a:gd name="T29" fmla="*/ 352 w 352"/>
                        <a:gd name="T30" fmla="*/ 371 h 371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352" h="371">
                          <a:moveTo>
                            <a:pt x="352" y="0"/>
                          </a:moveTo>
                          <a:lnTo>
                            <a:pt x="17" y="115"/>
                          </a:lnTo>
                          <a:lnTo>
                            <a:pt x="5" y="180"/>
                          </a:lnTo>
                          <a:lnTo>
                            <a:pt x="0" y="241"/>
                          </a:lnTo>
                          <a:lnTo>
                            <a:pt x="15" y="311"/>
                          </a:lnTo>
                          <a:lnTo>
                            <a:pt x="45" y="371"/>
                          </a:lnTo>
                          <a:lnTo>
                            <a:pt x="164" y="286"/>
                          </a:lnTo>
                          <a:lnTo>
                            <a:pt x="298" y="261"/>
                          </a:lnTo>
                          <a:lnTo>
                            <a:pt x="352" y="0"/>
                          </a:lnTo>
                          <a:close/>
                        </a:path>
                      </a:pathLst>
                    </a:custGeom>
                    <a:solidFill>
                      <a:srgbClr val="FFC080"/>
                    </a:solidFill>
                    <a:ln w="11113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Verdana" pitchFamily="34" charset="0"/>
                      </a:endParaRPr>
                    </a:p>
                  </p:txBody>
                </p:sp>
                <p:sp>
                  <p:nvSpPr>
                    <p:cNvPr id="32" name="Freeform 65"/>
                    <p:cNvSpPr>
                      <a:spLocks/>
                    </p:cNvSpPr>
                    <p:nvPr/>
                  </p:nvSpPr>
                  <p:spPr bwMode="auto">
                    <a:xfrm>
                      <a:off x="4529" y="1801"/>
                      <a:ext cx="287" cy="284"/>
                    </a:xfrm>
                    <a:custGeom>
                      <a:avLst/>
                      <a:gdLst>
                        <a:gd name="T0" fmla="*/ 1 w 573"/>
                        <a:gd name="T1" fmla="*/ 1 h 567"/>
                        <a:gd name="T2" fmla="*/ 1 w 573"/>
                        <a:gd name="T3" fmla="*/ 1 h 567"/>
                        <a:gd name="T4" fmla="*/ 1 w 573"/>
                        <a:gd name="T5" fmla="*/ 1 h 567"/>
                        <a:gd name="T6" fmla="*/ 1 w 573"/>
                        <a:gd name="T7" fmla="*/ 1 h 567"/>
                        <a:gd name="T8" fmla="*/ 1 w 573"/>
                        <a:gd name="T9" fmla="*/ 0 h 567"/>
                        <a:gd name="T10" fmla="*/ 2 w 573"/>
                        <a:gd name="T11" fmla="*/ 1 h 567"/>
                        <a:gd name="T12" fmla="*/ 2 w 573"/>
                        <a:gd name="T13" fmla="*/ 1 h 567"/>
                        <a:gd name="T14" fmla="*/ 2 w 573"/>
                        <a:gd name="T15" fmla="*/ 1 h 567"/>
                        <a:gd name="T16" fmla="*/ 2 w 573"/>
                        <a:gd name="T17" fmla="*/ 1 h 567"/>
                        <a:gd name="T18" fmla="*/ 2 w 573"/>
                        <a:gd name="T19" fmla="*/ 1 h 567"/>
                        <a:gd name="T20" fmla="*/ 3 w 573"/>
                        <a:gd name="T21" fmla="*/ 1 h 567"/>
                        <a:gd name="T22" fmla="*/ 3 w 573"/>
                        <a:gd name="T23" fmla="*/ 1 h 567"/>
                        <a:gd name="T24" fmla="*/ 3 w 573"/>
                        <a:gd name="T25" fmla="*/ 1 h 567"/>
                        <a:gd name="T26" fmla="*/ 2 w 573"/>
                        <a:gd name="T27" fmla="*/ 1 h 567"/>
                        <a:gd name="T28" fmla="*/ 2 w 573"/>
                        <a:gd name="T29" fmla="*/ 1 h 567"/>
                        <a:gd name="T30" fmla="*/ 2 w 573"/>
                        <a:gd name="T31" fmla="*/ 1 h 567"/>
                        <a:gd name="T32" fmla="*/ 2 w 573"/>
                        <a:gd name="T33" fmla="*/ 1 h 567"/>
                        <a:gd name="T34" fmla="*/ 2 w 573"/>
                        <a:gd name="T35" fmla="*/ 2 h 567"/>
                        <a:gd name="T36" fmla="*/ 3 w 573"/>
                        <a:gd name="T37" fmla="*/ 2 h 567"/>
                        <a:gd name="T38" fmla="*/ 3 w 573"/>
                        <a:gd name="T39" fmla="*/ 2 h 567"/>
                        <a:gd name="T40" fmla="*/ 3 w 573"/>
                        <a:gd name="T41" fmla="*/ 2 h 567"/>
                        <a:gd name="T42" fmla="*/ 3 w 573"/>
                        <a:gd name="T43" fmla="*/ 2 h 567"/>
                        <a:gd name="T44" fmla="*/ 3 w 573"/>
                        <a:gd name="T45" fmla="*/ 2 h 567"/>
                        <a:gd name="T46" fmla="*/ 2 w 573"/>
                        <a:gd name="T47" fmla="*/ 2 h 567"/>
                        <a:gd name="T48" fmla="*/ 2 w 573"/>
                        <a:gd name="T49" fmla="*/ 2 h 567"/>
                        <a:gd name="T50" fmla="*/ 2 w 573"/>
                        <a:gd name="T51" fmla="*/ 2 h 567"/>
                        <a:gd name="T52" fmla="*/ 2 w 573"/>
                        <a:gd name="T53" fmla="*/ 2 h 567"/>
                        <a:gd name="T54" fmla="*/ 2 w 573"/>
                        <a:gd name="T55" fmla="*/ 2 h 567"/>
                        <a:gd name="T56" fmla="*/ 2 w 573"/>
                        <a:gd name="T57" fmla="*/ 2 h 567"/>
                        <a:gd name="T58" fmla="*/ 2 w 573"/>
                        <a:gd name="T59" fmla="*/ 2 h 567"/>
                        <a:gd name="T60" fmla="*/ 2 w 573"/>
                        <a:gd name="T61" fmla="*/ 2 h 567"/>
                        <a:gd name="T62" fmla="*/ 2 w 573"/>
                        <a:gd name="T63" fmla="*/ 2 h 567"/>
                        <a:gd name="T64" fmla="*/ 2 w 573"/>
                        <a:gd name="T65" fmla="*/ 2 h 567"/>
                        <a:gd name="T66" fmla="*/ 2 w 573"/>
                        <a:gd name="T67" fmla="*/ 2 h 567"/>
                        <a:gd name="T68" fmla="*/ 2 w 573"/>
                        <a:gd name="T69" fmla="*/ 2 h 567"/>
                        <a:gd name="T70" fmla="*/ 2 w 573"/>
                        <a:gd name="T71" fmla="*/ 2 h 567"/>
                        <a:gd name="T72" fmla="*/ 2 w 573"/>
                        <a:gd name="T73" fmla="*/ 2 h 567"/>
                        <a:gd name="T74" fmla="*/ 2 w 573"/>
                        <a:gd name="T75" fmla="*/ 3 h 567"/>
                        <a:gd name="T76" fmla="*/ 2 w 573"/>
                        <a:gd name="T77" fmla="*/ 3 h 567"/>
                        <a:gd name="T78" fmla="*/ 2 w 573"/>
                        <a:gd name="T79" fmla="*/ 3 h 567"/>
                        <a:gd name="T80" fmla="*/ 2 w 573"/>
                        <a:gd name="T81" fmla="*/ 2 h 567"/>
                        <a:gd name="T82" fmla="*/ 1 w 573"/>
                        <a:gd name="T83" fmla="*/ 2 h 567"/>
                        <a:gd name="T84" fmla="*/ 1 w 573"/>
                        <a:gd name="T85" fmla="*/ 2 h 567"/>
                        <a:gd name="T86" fmla="*/ 1 w 573"/>
                        <a:gd name="T87" fmla="*/ 2 h 567"/>
                        <a:gd name="T88" fmla="*/ 1 w 573"/>
                        <a:gd name="T89" fmla="*/ 2 h 567"/>
                        <a:gd name="T90" fmla="*/ 1 w 573"/>
                        <a:gd name="T91" fmla="*/ 3 h 567"/>
                        <a:gd name="T92" fmla="*/ 1 w 573"/>
                        <a:gd name="T93" fmla="*/ 3 h 567"/>
                        <a:gd name="T94" fmla="*/ 1 w 573"/>
                        <a:gd name="T95" fmla="*/ 3 h 567"/>
                        <a:gd name="T96" fmla="*/ 1 w 573"/>
                        <a:gd name="T97" fmla="*/ 3 h 567"/>
                        <a:gd name="T98" fmla="*/ 1 w 573"/>
                        <a:gd name="T99" fmla="*/ 2 h 567"/>
                        <a:gd name="T100" fmla="*/ 1 w 573"/>
                        <a:gd name="T101" fmla="*/ 2 h 567"/>
                        <a:gd name="T102" fmla="*/ 1 w 573"/>
                        <a:gd name="T103" fmla="*/ 2 h 567"/>
                        <a:gd name="T104" fmla="*/ 1 w 573"/>
                        <a:gd name="T105" fmla="*/ 1 h 567"/>
                        <a:gd name="T106" fmla="*/ 1 w 573"/>
                        <a:gd name="T107" fmla="*/ 1 h 567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w 573"/>
                        <a:gd name="T163" fmla="*/ 0 h 567"/>
                        <a:gd name="T164" fmla="*/ 573 w 573"/>
                        <a:gd name="T165" fmla="*/ 567 h 567"/>
                      </a:gdLst>
                      <a:ahLst/>
                      <a:cxnLst>
                        <a:cxn ang="T108">
                          <a:pos x="T0" y="T1"/>
                        </a:cxn>
                        <a:cxn ang="T109">
                          <a:pos x="T2" y="T3"/>
                        </a:cxn>
                        <a:cxn ang="T110">
                          <a:pos x="T4" y="T5"/>
                        </a:cxn>
                        <a:cxn ang="T111">
                          <a:pos x="T6" y="T7"/>
                        </a:cxn>
                        <a:cxn ang="T112">
                          <a:pos x="T8" y="T9"/>
                        </a:cxn>
                        <a:cxn ang="T113">
                          <a:pos x="T10" y="T11"/>
                        </a:cxn>
                        <a:cxn ang="T114">
                          <a:pos x="T12" y="T13"/>
                        </a:cxn>
                        <a:cxn ang="T115">
                          <a:pos x="T14" y="T15"/>
                        </a:cxn>
                        <a:cxn ang="T116">
                          <a:pos x="T16" y="T17"/>
                        </a:cxn>
                        <a:cxn ang="T117">
                          <a:pos x="T18" y="T19"/>
                        </a:cxn>
                        <a:cxn ang="T118">
                          <a:pos x="T20" y="T21"/>
                        </a:cxn>
                        <a:cxn ang="T119">
                          <a:pos x="T22" y="T23"/>
                        </a:cxn>
                        <a:cxn ang="T120">
                          <a:pos x="T24" y="T25"/>
                        </a:cxn>
                        <a:cxn ang="T121">
                          <a:pos x="T26" y="T27"/>
                        </a:cxn>
                        <a:cxn ang="T122">
                          <a:pos x="T28" y="T29"/>
                        </a:cxn>
                        <a:cxn ang="T123">
                          <a:pos x="T30" y="T31"/>
                        </a:cxn>
                        <a:cxn ang="T124">
                          <a:pos x="T32" y="T33"/>
                        </a:cxn>
                        <a:cxn ang="T125">
                          <a:pos x="T34" y="T35"/>
                        </a:cxn>
                        <a:cxn ang="T126">
                          <a:pos x="T36" y="T37"/>
                        </a:cxn>
                        <a:cxn ang="T127">
                          <a:pos x="T38" y="T39"/>
                        </a:cxn>
                        <a:cxn ang="T128">
                          <a:pos x="T40" y="T41"/>
                        </a:cxn>
                        <a:cxn ang="T129">
                          <a:pos x="T42" y="T43"/>
                        </a:cxn>
                        <a:cxn ang="T130">
                          <a:pos x="T44" y="T45"/>
                        </a:cxn>
                        <a:cxn ang="T131">
                          <a:pos x="T46" y="T47"/>
                        </a:cxn>
                        <a:cxn ang="T132">
                          <a:pos x="T48" y="T49"/>
                        </a:cxn>
                        <a:cxn ang="T133">
                          <a:pos x="T50" y="T51"/>
                        </a:cxn>
                        <a:cxn ang="T134">
                          <a:pos x="T52" y="T53"/>
                        </a:cxn>
                        <a:cxn ang="T135">
                          <a:pos x="T54" y="T55"/>
                        </a:cxn>
                        <a:cxn ang="T136">
                          <a:pos x="T56" y="T57"/>
                        </a:cxn>
                        <a:cxn ang="T137">
                          <a:pos x="T58" y="T59"/>
                        </a:cxn>
                        <a:cxn ang="T138">
                          <a:pos x="T60" y="T61"/>
                        </a:cxn>
                        <a:cxn ang="T139">
                          <a:pos x="T62" y="T63"/>
                        </a:cxn>
                        <a:cxn ang="T140">
                          <a:pos x="T64" y="T65"/>
                        </a:cxn>
                        <a:cxn ang="T141">
                          <a:pos x="T66" y="T67"/>
                        </a:cxn>
                        <a:cxn ang="T142">
                          <a:pos x="T68" y="T69"/>
                        </a:cxn>
                        <a:cxn ang="T143">
                          <a:pos x="T70" y="T71"/>
                        </a:cxn>
                        <a:cxn ang="T144">
                          <a:pos x="T72" y="T73"/>
                        </a:cxn>
                        <a:cxn ang="T145">
                          <a:pos x="T74" y="T75"/>
                        </a:cxn>
                        <a:cxn ang="T146">
                          <a:pos x="T76" y="T77"/>
                        </a:cxn>
                        <a:cxn ang="T147">
                          <a:pos x="T78" y="T79"/>
                        </a:cxn>
                        <a:cxn ang="T148">
                          <a:pos x="T80" y="T81"/>
                        </a:cxn>
                        <a:cxn ang="T149">
                          <a:pos x="T82" y="T83"/>
                        </a:cxn>
                        <a:cxn ang="T150">
                          <a:pos x="T84" y="T85"/>
                        </a:cxn>
                        <a:cxn ang="T151">
                          <a:pos x="T86" y="T87"/>
                        </a:cxn>
                        <a:cxn ang="T152">
                          <a:pos x="T88" y="T89"/>
                        </a:cxn>
                        <a:cxn ang="T153">
                          <a:pos x="T90" y="T91"/>
                        </a:cxn>
                        <a:cxn ang="T154">
                          <a:pos x="T92" y="T93"/>
                        </a:cxn>
                        <a:cxn ang="T155">
                          <a:pos x="T94" y="T95"/>
                        </a:cxn>
                        <a:cxn ang="T156">
                          <a:pos x="T96" y="T97"/>
                        </a:cxn>
                        <a:cxn ang="T157">
                          <a:pos x="T98" y="T99"/>
                        </a:cxn>
                        <a:cxn ang="T158">
                          <a:pos x="T100" y="T101"/>
                        </a:cxn>
                        <a:cxn ang="T159">
                          <a:pos x="T102" y="T103"/>
                        </a:cxn>
                        <a:cxn ang="T160">
                          <a:pos x="T104" y="T105"/>
                        </a:cxn>
                        <a:cxn ang="T161">
                          <a:pos x="T106" y="T107"/>
                        </a:cxn>
                      </a:cxnLst>
                      <a:rect l="T162" t="T163" r="T164" b="T165"/>
                      <a:pathLst>
                        <a:path w="573" h="567">
                          <a:moveTo>
                            <a:pt x="29" y="108"/>
                          </a:moveTo>
                          <a:lnTo>
                            <a:pt x="45" y="90"/>
                          </a:lnTo>
                          <a:lnTo>
                            <a:pt x="66" y="75"/>
                          </a:lnTo>
                          <a:lnTo>
                            <a:pt x="91" y="66"/>
                          </a:lnTo>
                          <a:lnTo>
                            <a:pt x="124" y="60"/>
                          </a:lnTo>
                          <a:lnTo>
                            <a:pt x="139" y="50"/>
                          </a:lnTo>
                          <a:lnTo>
                            <a:pt x="162" y="33"/>
                          </a:lnTo>
                          <a:lnTo>
                            <a:pt x="194" y="13"/>
                          </a:lnTo>
                          <a:lnTo>
                            <a:pt x="227" y="1"/>
                          </a:lnTo>
                          <a:lnTo>
                            <a:pt x="245" y="0"/>
                          </a:lnTo>
                          <a:lnTo>
                            <a:pt x="263" y="3"/>
                          </a:lnTo>
                          <a:lnTo>
                            <a:pt x="288" y="13"/>
                          </a:lnTo>
                          <a:lnTo>
                            <a:pt x="309" y="23"/>
                          </a:lnTo>
                          <a:lnTo>
                            <a:pt x="329" y="30"/>
                          </a:lnTo>
                          <a:lnTo>
                            <a:pt x="357" y="35"/>
                          </a:lnTo>
                          <a:lnTo>
                            <a:pt x="402" y="35"/>
                          </a:lnTo>
                          <a:lnTo>
                            <a:pt x="431" y="33"/>
                          </a:lnTo>
                          <a:lnTo>
                            <a:pt x="463" y="26"/>
                          </a:lnTo>
                          <a:lnTo>
                            <a:pt x="492" y="20"/>
                          </a:lnTo>
                          <a:lnTo>
                            <a:pt x="511" y="20"/>
                          </a:lnTo>
                          <a:lnTo>
                            <a:pt x="532" y="25"/>
                          </a:lnTo>
                          <a:lnTo>
                            <a:pt x="552" y="35"/>
                          </a:lnTo>
                          <a:lnTo>
                            <a:pt x="557" y="45"/>
                          </a:lnTo>
                          <a:lnTo>
                            <a:pt x="557" y="56"/>
                          </a:lnTo>
                          <a:lnTo>
                            <a:pt x="555" y="73"/>
                          </a:lnTo>
                          <a:lnTo>
                            <a:pt x="542" y="83"/>
                          </a:lnTo>
                          <a:lnTo>
                            <a:pt x="491" y="86"/>
                          </a:lnTo>
                          <a:lnTo>
                            <a:pt x="450" y="101"/>
                          </a:lnTo>
                          <a:lnTo>
                            <a:pt x="382" y="115"/>
                          </a:lnTo>
                          <a:lnTo>
                            <a:pt x="370" y="120"/>
                          </a:lnTo>
                          <a:lnTo>
                            <a:pt x="359" y="138"/>
                          </a:lnTo>
                          <a:lnTo>
                            <a:pt x="359" y="155"/>
                          </a:lnTo>
                          <a:lnTo>
                            <a:pt x="377" y="205"/>
                          </a:lnTo>
                          <a:lnTo>
                            <a:pt x="402" y="247"/>
                          </a:lnTo>
                          <a:lnTo>
                            <a:pt x="435" y="285"/>
                          </a:lnTo>
                          <a:lnTo>
                            <a:pt x="486" y="327"/>
                          </a:lnTo>
                          <a:lnTo>
                            <a:pt x="522" y="357"/>
                          </a:lnTo>
                          <a:lnTo>
                            <a:pt x="537" y="365"/>
                          </a:lnTo>
                          <a:lnTo>
                            <a:pt x="552" y="375"/>
                          </a:lnTo>
                          <a:lnTo>
                            <a:pt x="565" y="387"/>
                          </a:lnTo>
                          <a:lnTo>
                            <a:pt x="573" y="400"/>
                          </a:lnTo>
                          <a:lnTo>
                            <a:pt x="573" y="413"/>
                          </a:lnTo>
                          <a:lnTo>
                            <a:pt x="568" y="427"/>
                          </a:lnTo>
                          <a:lnTo>
                            <a:pt x="560" y="433"/>
                          </a:lnTo>
                          <a:lnTo>
                            <a:pt x="544" y="438"/>
                          </a:lnTo>
                          <a:lnTo>
                            <a:pt x="524" y="437"/>
                          </a:lnTo>
                          <a:lnTo>
                            <a:pt x="506" y="427"/>
                          </a:lnTo>
                          <a:lnTo>
                            <a:pt x="471" y="400"/>
                          </a:lnTo>
                          <a:lnTo>
                            <a:pt x="408" y="362"/>
                          </a:lnTo>
                          <a:lnTo>
                            <a:pt x="359" y="315"/>
                          </a:lnTo>
                          <a:lnTo>
                            <a:pt x="352" y="308"/>
                          </a:lnTo>
                          <a:lnTo>
                            <a:pt x="344" y="310"/>
                          </a:lnTo>
                          <a:lnTo>
                            <a:pt x="347" y="323"/>
                          </a:lnTo>
                          <a:lnTo>
                            <a:pt x="397" y="373"/>
                          </a:lnTo>
                          <a:lnTo>
                            <a:pt x="413" y="390"/>
                          </a:lnTo>
                          <a:lnTo>
                            <a:pt x="431" y="410"/>
                          </a:lnTo>
                          <a:lnTo>
                            <a:pt x="469" y="437"/>
                          </a:lnTo>
                          <a:lnTo>
                            <a:pt x="489" y="455"/>
                          </a:lnTo>
                          <a:lnTo>
                            <a:pt x="496" y="470"/>
                          </a:lnTo>
                          <a:lnTo>
                            <a:pt x="494" y="487"/>
                          </a:lnTo>
                          <a:lnTo>
                            <a:pt x="486" y="499"/>
                          </a:lnTo>
                          <a:lnTo>
                            <a:pt x="474" y="507"/>
                          </a:lnTo>
                          <a:lnTo>
                            <a:pt x="456" y="510"/>
                          </a:lnTo>
                          <a:lnTo>
                            <a:pt x="436" y="507"/>
                          </a:lnTo>
                          <a:lnTo>
                            <a:pt x="421" y="499"/>
                          </a:lnTo>
                          <a:lnTo>
                            <a:pt x="375" y="459"/>
                          </a:lnTo>
                          <a:lnTo>
                            <a:pt x="345" y="425"/>
                          </a:lnTo>
                          <a:lnTo>
                            <a:pt x="270" y="338"/>
                          </a:lnTo>
                          <a:lnTo>
                            <a:pt x="296" y="375"/>
                          </a:lnTo>
                          <a:lnTo>
                            <a:pt x="308" y="405"/>
                          </a:lnTo>
                          <a:lnTo>
                            <a:pt x="314" y="420"/>
                          </a:lnTo>
                          <a:lnTo>
                            <a:pt x="327" y="448"/>
                          </a:lnTo>
                          <a:lnTo>
                            <a:pt x="360" y="494"/>
                          </a:lnTo>
                          <a:lnTo>
                            <a:pt x="372" y="509"/>
                          </a:lnTo>
                          <a:lnTo>
                            <a:pt x="379" y="524"/>
                          </a:lnTo>
                          <a:lnTo>
                            <a:pt x="380" y="537"/>
                          </a:lnTo>
                          <a:lnTo>
                            <a:pt x="377" y="549"/>
                          </a:lnTo>
                          <a:lnTo>
                            <a:pt x="367" y="560"/>
                          </a:lnTo>
                          <a:lnTo>
                            <a:pt x="354" y="567"/>
                          </a:lnTo>
                          <a:lnTo>
                            <a:pt x="334" y="565"/>
                          </a:lnTo>
                          <a:lnTo>
                            <a:pt x="319" y="560"/>
                          </a:lnTo>
                          <a:lnTo>
                            <a:pt x="258" y="474"/>
                          </a:lnTo>
                          <a:lnTo>
                            <a:pt x="223" y="403"/>
                          </a:lnTo>
                          <a:lnTo>
                            <a:pt x="195" y="348"/>
                          </a:lnTo>
                          <a:lnTo>
                            <a:pt x="190" y="340"/>
                          </a:lnTo>
                          <a:lnTo>
                            <a:pt x="180" y="340"/>
                          </a:lnTo>
                          <a:lnTo>
                            <a:pt x="177" y="347"/>
                          </a:lnTo>
                          <a:lnTo>
                            <a:pt x="182" y="387"/>
                          </a:lnTo>
                          <a:lnTo>
                            <a:pt x="185" y="418"/>
                          </a:lnTo>
                          <a:lnTo>
                            <a:pt x="184" y="460"/>
                          </a:lnTo>
                          <a:lnTo>
                            <a:pt x="184" y="515"/>
                          </a:lnTo>
                          <a:lnTo>
                            <a:pt x="182" y="525"/>
                          </a:lnTo>
                          <a:lnTo>
                            <a:pt x="175" y="535"/>
                          </a:lnTo>
                          <a:lnTo>
                            <a:pt x="164" y="545"/>
                          </a:lnTo>
                          <a:lnTo>
                            <a:pt x="149" y="549"/>
                          </a:lnTo>
                          <a:lnTo>
                            <a:pt x="134" y="547"/>
                          </a:lnTo>
                          <a:lnTo>
                            <a:pt x="124" y="540"/>
                          </a:lnTo>
                          <a:lnTo>
                            <a:pt x="118" y="527"/>
                          </a:lnTo>
                          <a:lnTo>
                            <a:pt x="116" y="495"/>
                          </a:lnTo>
                          <a:lnTo>
                            <a:pt x="119" y="454"/>
                          </a:lnTo>
                          <a:lnTo>
                            <a:pt x="119" y="418"/>
                          </a:lnTo>
                          <a:lnTo>
                            <a:pt x="113" y="362"/>
                          </a:lnTo>
                          <a:lnTo>
                            <a:pt x="108" y="340"/>
                          </a:lnTo>
                          <a:lnTo>
                            <a:pt x="99" y="322"/>
                          </a:lnTo>
                          <a:lnTo>
                            <a:pt x="42" y="242"/>
                          </a:lnTo>
                          <a:lnTo>
                            <a:pt x="2" y="183"/>
                          </a:lnTo>
                          <a:lnTo>
                            <a:pt x="0" y="160"/>
                          </a:lnTo>
                          <a:lnTo>
                            <a:pt x="10" y="131"/>
                          </a:lnTo>
                          <a:lnTo>
                            <a:pt x="29" y="108"/>
                          </a:lnTo>
                          <a:close/>
                        </a:path>
                      </a:pathLst>
                    </a:custGeom>
                    <a:solidFill>
                      <a:srgbClr val="FFC080"/>
                    </a:solidFill>
                    <a:ln w="11113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Verdana" pitchFamily="34" charset="0"/>
                      </a:endParaRPr>
                    </a:p>
                  </p:txBody>
                </p:sp>
              </p:grpSp>
            </p:grpSp>
            <p:sp>
              <p:nvSpPr>
                <p:cNvPr id="28" name="Arc 66"/>
                <p:cNvSpPr>
                  <a:spLocks/>
                </p:cNvSpPr>
                <p:nvPr/>
              </p:nvSpPr>
              <p:spPr bwMode="auto">
                <a:xfrm>
                  <a:off x="4613" y="1841"/>
                  <a:ext cx="29" cy="52"/>
                </a:xfrm>
                <a:custGeom>
                  <a:avLst/>
                  <a:gdLst>
                    <a:gd name="T0" fmla="*/ 0 w 25911"/>
                    <a:gd name="T1" fmla="*/ 0 h 25608"/>
                    <a:gd name="T2" fmla="*/ 0 w 25911"/>
                    <a:gd name="T3" fmla="*/ 0 h 25608"/>
                    <a:gd name="T4" fmla="*/ 0 w 25911"/>
                    <a:gd name="T5" fmla="*/ 0 h 25608"/>
                    <a:gd name="T6" fmla="*/ 0 60000 65536"/>
                    <a:gd name="T7" fmla="*/ 0 60000 65536"/>
                    <a:gd name="T8" fmla="*/ 0 60000 65536"/>
                    <a:gd name="T9" fmla="*/ 0 w 25911"/>
                    <a:gd name="T10" fmla="*/ 0 h 25608"/>
                    <a:gd name="T11" fmla="*/ 25911 w 25911"/>
                    <a:gd name="T12" fmla="*/ 25608 h 2560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5911" h="25608" fill="none" extrusionOk="0">
                      <a:moveTo>
                        <a:pt x="25911" y="25173"/>
                      </a:moveTo>
                      <a:cubicBezTo>
                        <a:pt x="24492" y="25462"/>
                        <a:pt x="23047" y="25607"/>
                        <a:pt x="21600" y="25608"/>
                      </a:cubicBezTo>
                      <a:cubicBezTo>
                        <a:pt x="9670" y="25608"/>
                        <a:pt x="0" y="15937"/>
                        <a:pt x="0" y="4008"/>
                      </a:cubicBezTo>
                      <a:cubicBezTo>
                        <a:pt x="-1" y="2663"/>
                        <a:pt x="125" y="1321"/>
                        <a:pt x="375" y="0"/>
                      </a:cubicBezTo>
                    </a:path>
                    <a:path w="25911" h="25608" stroke="0" extrusionOk="0">
                      <a:moveTo>
                        <a:pt x="25911" y="25173"/>
                      </a:moveTo>
                      <a:cubicBezTo>
                        <a:pt x="24492" y="25462"/>
                        <a:pt x="23047" y="25607"/>
                        <a:pt x="21600" y="25608"/>
                      </a:cubicBezTo>
                      <a:cubicBezTo>
                        <a:pt x="9670" y="25608"/>
                        <a:pt x="0" y="15937"/>
                        <a:pt x="0" y="4008"/>
                      </a:cubicBezTo>
                      <a:cubicBezTo>
                        <a:pt x="-1" y="2663"/>
                        <a:pt x="125" y="1321"/>
                        <a:pt x="375" y="0"/>
                      </a:cubicBezTo>
                      <a:lnTo>
                        <a:pt x="21600" y="4008"/>
                      </a:lnTo>
                      <a:close/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70" name="Group 67"/>
            <p:cNvGrpSpPr>
              <a:grpSpLocks/>
            </p:cNvGrpSpPr>
            <p:nvPr/>
          </p:nvGrpSpPr>
          <p:grpSpPr bwMode="auto">
            <a:xfrm>
              <a:off x="3461" y="819"/>
              <a:ext cx="725" cy="559"/>
              <a:chOff x="3461" y="819"/>
              <a:chExt cx="725" cy="559"/>
            </a:xfrm>
          </p:grpSpPr>
          <p:sp>
            <p:nvSpPr>
              <p:cNvPr id="8" name="Line 68"/>
              <p:cNvSpPr>
                <a:spLocks noChangeShapeType="1"/>
              </p:cNvSpPr>
              <p:nvPr/>
            </p:nvSpPr>
            <p:spPr bwMode="auto">
              <a:xfrm>
                <a:off x="3461" y="1178"/>
                <a:ext cx="78" cy="27"/>
              </a:xfrm>
              <a:prstGeom prst="line">
                <a:avLst/>
              </a:prstGeom>
              <a:noFill/>
              <a:ln w="11113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9" name="Line 69"/>
              <p:cNvSpPr>
                <a:spLocks noChangeShapeType="1"/>
              </p:cNvSpPr>
              <p:nvPr/>
            </p:nvSpPr>
            <p:spPr bwMode="auto">
              <a:xfrm flipV="1">
                <a:off x="4112" y="1215"/>
                <a:ext cx="74" cy="16"/>
              </a:xfrm>
              <a:prstGeom prst="line">
                <a:avLst/>
              </a:prstGeom>
              <a:noFill/>
              <a:ln w="11113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10" name="Line 70"/>
              <p:cNvSpPr>
                <a:spLocks noChangeShapeType="1"/>
              </p:cNvSpPr>
              <p:nvPr/>
            </p:nvSpPr>
            <p:spPr bwMode="auto">
              <a:xfrm>
                <a:off x="3601" y="874"/>
                <a:ext cx="42" cy="52"/>
              </a:xfrm>
              <a:prstGeom prst="line">
                <a:avLst/>
              </a:prstGeom>
              <a:noFill/>
              <a:ln w="11113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11" name="Line 71"/>
              <p:cNvSpPr>
                <a:spLocks noChangeShapeType="1"/>
              </p:cNvSpPr>
              <p:nvPr/>
            </p:nvSpPr>
            <p:spPr bwMode="auto">
              <a:xfrm flipH="1">
                <a:off x="4014" y="892"/>
                <a:ext cx="34" cy="41"/>
              </a:xfrm>
              <a:prstGeom prst="line">
                <a:avLst/>
              </a:prstGeom>
              <a:noFill/>
              <a:ln w="11113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12" name="Line 72"/>
              <p:cNvSpPr>
                <a:spLocks noChangeShapeType="1"/>
              </p:cNvSpPr>
              <p:nvPr/>
            </p:nvSpPr>
            <p:spPr bwMode="auto">
              <a:xfrm>
                <a:off x="3829" y="819"/>
                <a:ext cx="1" cy="72"/>
              </a:xfrm>
              <a:prstGeom prst="line">
                <a:avLst/>
              </a:prstGeom>
              <a:noFill/>
              <a:ln w="11113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13" name="Line 73"/>
              <p:cNvSpPr>
                <a:spLocks noChangeShapeType="1"/>
              </p:cNvSpPr>
              <p:nvPr/>
            </p:nvSpPr>
            <p:spPr bwMode="auto">
              <a:xfrm>
                <a:off x="3501" y="1027"/>
                <a:ext cx="57" cy="19"/>
              </a:xfrm>
              <a:prstGeom prst="line">
                <a:avLst/>
              </a:prstGeom>
              <a:noFill/>
              <a:ln w="11113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14" name="Line 74"/>
              <p:cNvSpPr>
                <a:spLocks noChangeShapeType="1"/>
              </p:cNvSpPr>
              <p:nvPr/>
            </p:nvSpPr>
            <p:spPr bwMode="auto">
              <a:xfrm flipH="1">
                <a:off x="4122" y="1046"/>
                <a:ext cx="56" cy="10"/>
              </a:xfrm>
              <a:prstGeom prst="line">
                <a:avLst/>
              </a:prstGeom>
              <a:noFill/>
              <a:ln w="11113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15" name="Line 75"/>
              <p:cNvSpPr>
                <a:spLocks noChangeShapeType="1"/>
              </p:cNvSpPr>
              <p:nvPr/>
            </p:nvSpPr>
            <p:spPr bwMode="auto">
              <a:xfrm flipH="1">
                <a:off x="3508" y="1361"/>
                <a:ext cx="53" cy="17"/>
              </a:xfrm>
              <a:prstGeom prst="line">
                <a:avLst/>
              </a:prstGeom>
              <a:noFill/>
              <a:ln w="11113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16" name="Line 76"/>
              <p:cNvSpPr>
                <a:spLocks noChangeShapeType="1"/>
              </p:cNvSpPr>
              <p:nvPr/>
            </p:nvSpPr>
            <p:spPr bwMode="auto">
              <a:xfrm>
                <a:off x="4106" y="1359"/>
                <a:ext cx="65" cy="19"/>
              </a:xfrm>
              <a:prstGeom prst="line">
                <a:avLst/>
              </a:prstGeom>
              <a:noFill/>
              <a:ln w="11113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</p:grpSp>
      </p:grpSp>
      <p:sp>
        <p:nvSpPr>
          <p:cNvPr id="7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95736" y="6232227"/>
            <a:ext cx="4752528" cy="365125"/>
          </a:xfrm>
        </p:spPr>
        <p:txBody>
          <a:bodyPr/>
          <a:lstStyle/>
          <a:p>
            <a:r>
              <a:rPr lang="en-GB" sz="1600" b="1" dirty="0" smtClean="0"/>
              <a:t>Njala University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13465170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395537" y="119534"/>
            <a:ext cx="84969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/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Physical / Environmental control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1" descr="j04298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5464" y="3363515"/>
            <a:ext cx="1143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691680" y="1533054"/>
            <a:ext cx="6553200" cy="1391890"/>
          </a:xfrm>
          <a:prstGeom prst="rect">
            <a:avLst/>
          </a:prstGeom>
          <a:noFill/>
          <a:ln w="19050">
            <a:solidFill>
              <a:srgbClr val="00B050"/>
            </a:solidFill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latin typeface="Verdana" pitchFamily="34" charset="0"/>
              </a:rPr>
              <a:t>Follow Security </a:t>
            </a:r>
            <a:r>
              <a:rPr lang="en-US" sz="1600" dirty="0" smtClean="0">
                <a:latin typeface="Verdana" pitchFamily="34" charset="0"/>
              </a:rPr>
              <a:t>Procedures -  Business Need-To-Know </a:t>
            </a:r>
            <a:endParaRPr lang="en-US" sz="1600" dirty="0">
              <a:latin typeface="Verdana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latin typeface="Verdana" pitchFamily="34" charset="0"/>
              </a:rPr>
              <a:t>Wear Identity Cards and Badges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latin typeface="Verdana" pitchFamily="34" charset="0"/>
              </a:rPr>
              <a:t>Ask unauthorized visitor </a:t>
            </a:r>
            <a:r>
              <a:rPr lang="en-US" sz="1600" dirty="0" smtClean="0">
                <a:latin typeface="Verdana" pitchFamily="34" charset="0"/>
              </a:rPr>
              <a:t>his/her </a:t>
            </a:r>
            <a:r>
              <a:rPr lang="en-US" sz="1600" dirty="0">
                <a:latin typeface="Verdana" pitchFamily="34" charset="0"/>
              </a:rPr>
              <a:t>credentials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latin typeface="Verdana" pitchFamily="34" charset="0"/>
              </a:rPr>
              <a:t>Attend visitors in Reception and </a:t>
            </a:r>
            <a:r>
              <a:rPr lang="en-US" sz="1600" dirty="0" smtClean="0">
                <a:latin typeface="Verdana" pitchFamily="34" charset="0"/>
              </a:rPr>
              <a:t>Meeting Room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Verdana" pitchFamily="34" charset="0"/>
              </a:rPr>
              <a:t>Use UPS to mitigate power fluctuations / outages</a:t>
            </a:r>
            <a:endParaRPr lang="en-US" sz="1600" dirty="0">
              <a:latin typeface="Verdana" pitchFamily="34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599256" y="3520460"/>
            <a:ext cx="6925072" cy="1492716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rgbClr val="FF0000"/>
                </a:solidFill>
                <a:latin typeface="Verdana" pitchFamily="34" charset="0"/>
              </a:rPr>
              <a:t>Don’t bring </a:t>
            </a:r>
            <a:r>
              <a:rPr lang="en-US" sz="1400" dirty="0">
                <a:solidFill>
                  <a:srgbClr val="FF0000"/>
                </a:solidFill>
                <a:latin typeface="Verdana" pitchFamily="34" charset="0"/>
              </a:rPr>
              <a:t>visitors in operations area without prior permission</a:t>
            </a:r>
          </a:p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rgbClr val="FF0000"/>
                </a:solidFill>
                <a:latin typeface="Verdana" pitchFamily="34" charset="0"/>
              </a:rPr>
              <a:t>Don’t bring </a:t>
            </a:r>
            <a:r>
              <a:rPr lang="en-US" sz="1400" dirty="0">
                <a:solidFill>
                  <a:srgbClr val="FF0000"/>
                </a:solidFill>
                <a:latin typeface="Verdana" pitchFamily="34" charset="0"/>
              </a:rPr>
              <a:t>hazardous and combustible material in secure  area</a:t>
            </a:r>
          </a:p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rgbClr val="FF0000"/>
                </a:solidFill>
                <a:latin typeface="Verdana" pitchFamily="34" charset="0"/>
              </a:rPr>
              <a:t>Don’t Practice </a:t>
            </a:r>
            <a:r>
              <a:rPr lang="en-US" sz="1400" dirty="0">
                <a:solidFill>
                  <a:srgbClr val="FF0000"/>
                </a:solidFill>
                <a:latin typeface="Verdana" pitchFamily="34" charset="0"/>
              </a:rPr>
              <a:t>“Piggybacking”</a:t>
            </a:r>
          </a:p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rgbClr val="FF0000"/>
                </a:solidFill>
                <a:latin typeface="Verdana" pitchFamily="34" charset="0"/>
              </a:rPr>
              <a:t>Don’t bring </a:t>
            </a:r>
            <a:r>
              <a:rPr lang="en-US" sz="1400" dirty="0">
                <a:solidFill>
                  <a:srgbClr val="FF0000"/>
                </a:solidFill>
                <a:latin typeface="Verdana" pitchFamily="34" charset="0"/>
              </a:rPr>
              <a:t>and use pen drives, zip drives, </a:t>
            </a:r>
            <a:r>
              <a:rPr lang="en-US" sz="1400" dirty="0" smtClean="0">
                <a:solidFill>
                  <a:srgbClr val="FF0000"/>
                </a:solidFill>
                <a:latin typeface="Verdana" pitchFamily="34" charset="0"/>
              </a:rPr>
              <a:t>iPods, </a:t>
            </a:r>
            <a:r>
              <a:rPr lang="en-US" sz="1400" dirty="0">
                <a:solidFill>
                  <a:srgbClr val="FF0000"/>
                </a:solidFill>
                <a:latin typeface="Verdana" pitchFamily="34" charset="0"/>
              </a:rPr>
              <a:t>other storage devices unless </a:t>
            </a:r>
            <a:r>
              <a:rPr lang="en-US" sz="1400" dirty="0" smtClean="0">
                <a:solidFill>
                  <a:srgbClr val="FF0000"/>
                </a:solidFill>
                <a:latin typeface="Verdana" pitchFamily="34" charset="0"/>
              </a:rPr>
              <a:t>otherwise </a:t>
            </a:r>
            <a:r>
              <a:rPr lang="en-US" sz="1400" dirty="0">
                <a:solidFill>
                  <a:srgbClr val="FF0000"/>
                </a:solidFill>
                <a:latin typeface="Verdana" pitchFamily="34" charset="0"/>
              </a:rPr>
              <a:t>authorized to do </a:t>
            </a:r>
            <a:r>
              <a:rPr lang="en-US" sz="1400" dirty="0" smtClean="0">
                <a:solidFill>
                  <a:srgbClr val="FF0000"/>
                </a:solidFill>
                <a:latin typeface="Verdana" pitchFamily="34" charset="0"/>
              </a:rPr>
              <a:t>for business purpose</a:t>
            </a:r>
            <a:endParaRPr lang="en-US" sz="1400" dirty="0">
              <a:solidFill>
                <a:srgbClr val="FF0000"/>
              </a:solidFill>
              <a:latin typeface="Verdana" pitchFamily="34" charset="0"/>
            </a:endParaRPr>
          </a:p>
        </p:txBody>
      </p:sp>
      <p:pic>
        <p:nvPicPr>
          <p:cNvPr id="7" name="Picture 2" descr="j043779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489" y="1628800"/>
            <a:ext cx="1019175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95736" y="6232227"/>
            <a:ext cx="4752528" cy="365125"/>
          </a:xfrm>
        </p:spPr>
        <p:txBody>
          <a:bodyPr/>
          <a:lstStyle/>
          <a:p>
            <a:r>
              <a:rPr lang="en-GB" sz="1600" b="1" dirty="0" smtClean="0"/>
              <a:t>Njala University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2385520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10402</TotalTime>
  <Words>920</Words>
  <Application>Microsoft Office PowerPoint</Application>
  <PresentationFormat>On-screen Show (4:3)</PresentationFormat>
  <Paragraphs>137</Paragraphs>
  <Slides>16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PowerPoint Presentation</vt:lpstr>
      <vt:lpstr>ICT@Njala University</vt:lpstr>
      <vt:lpstr>PowerPoint Presentation</vt:lpstr>
      <vt:lpstr>PowerPoint Presentation</vt:lpstr>
      <vt:lpstr>PowerPoint Presentation</vt:lpstr>
      <vt:lpstr>Core ICT Services @ NU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ICT Support Information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Security - Staff Awareness Training</dc:title>
  <dc:creator>thomas.songu</dc:creator>
  <cp:lastModifiedBy>Thomas Songu Snr</cp:lastModifiedBy>
  <cp:revision>415</cp:revision>
  <cp:lastPrinted>2018-02-01T09:32:26Z</cp:lastPrinted>
  <dcterms:created xsi:type="dcterms:W3CDTF">2012-03-06T16:35:16Z</dcterms:created>
  <dcterms:modified xsi:type="dcterms:W3CDTF">2018-02-01T10:18:38Z</dcterms:modified>
</cp:coreProperties>
</file>